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4" r:id="rId4"/>
    <p:sldId id="268" r:id="rId5"/>
    <p:sldId id="269" r:id="rId6"/>
    <p:sldId id="270" r:id="rId7"/>
    <p:sldId id="273" r:id="rId8"/>
    <p:sldId id="272" r:id="rId9"/>
    <p:sldId id="271" r:id="rId10"/>
    <p:sldId id="282" r:id="rId11"/>
    <p:sldId id="284" r:id="rId12"/>
    <p:sldId id="279" r:id="rId13"/>
    <p:sldId id="278" r:id="rId14"/>
    <p:sldId id="280" r:id="rId15"/>
    <p:sldId id="285" r:id="rId16"/>
    <p:sldId id="277" r:id="rId17"/>
    <p:sldId id="286" r:id="rId18"/>
    <p:sldId id="281" r:id="rId19"/>
    <p:sldId id="259" r:id="rId2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111" d="100"/>
          <a:sy n="111"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11/04/2026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11/04/2026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11/04/2026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11/04/2026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11/04/2026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11/04/2026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11/04/2026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11/04/2026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11/04/2026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content/dam/oecd/en/publications/reports/2016/07/being-an-independent-regulator_g1g66e65/9789264255401-en.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anac.pt/vPT/Generico/Paginas/Homepage00.aspx" TargetMode="External"/><Relationship Id="rId3" Type="http://schemas.openxmlformats.org/officeDocument/2006/relationships/hyperlink" Target="https://www.asf.com.pt/" TargetMode="External"/><Relationship Id="rId7" Type="http://schemas.openxmlformats.org/officeDocument/2006/relationships/hyperlink" Target="https://www.anacom.pt/"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erse.pt/inicio/" TargetMode="External"/><Relationship Id="rId11" Type="http://schemas.openxmlformats.org/officeDocument/2006/relationships/hyperlink" Target="https://www.ers.pt/pt/" TargetMode="External"/><Relationship Id="rId5" Type="http://schemas.openxmlformats.org/officeDocument/2006/relationships/hyperlink" Target="https://www.concorrencia.pt/pt" TargetMode="External"/><Relationship Id="rId10" Type="http://schemas.openxmlformats.org/officeDocument/2006/relationships/hyperlink" Target="https://www.ersar.pt/" TargetMode="External"/><Relationship Id="rId4" Type="http://schemas.openxmlformats.org/officeDocument/2006/relationships/hyperlink" Target="https://www.cmvm.pt/PInstitucional/" TargetMode="External"/><Relationship Id="rId9" Type="http://schemas.openxmlformats.org/officeDocument/2006/relationships/hyperlink" Target="https://www.amt-autoridade.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2025/2026</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8 - 11/04/2026</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17C04B-B56D-3DC5-FB53-AA3125F67AF4}"/>
            </a:ext>
          </a:extLst>
        </p:cNvPr>
        <p:cNvGrpSpPr/>
        <p:nvPr/>
      </p:nvGrpSpPr>
      <p:grpSpPr>
        <a:xfrm>
          <a:off x="0" y="0"/>
          <a:ext cx="0" cy="0"/>
          <a:chOff x="0" y="0"/>
          <a:chExt cx="0" cy="0"/>
        </a:xfrm>
      </p:grpSpPr>
      <p:sp>
        <p:nvSpPr>
          <p:cNvPr id="2" name="Rectângulo 3">
            <a:extLst>
              <a:ext uri="{FF2B5EF4-FFF2-40B4-BE49-F238E27FC236}">
                <a16:creationId xmlns:a16="http://schemas.microsoft.com/office/drawing/2014/main" id="{ACC6F695-0DB8-C792-BA98-5B969E50DAFD}"/>
              </a:ext>
            </a:extLst>
          </p:cNvPr>
          <p:cNvSpPr/>
          <p:nvPr/>
        </p:nvSpPr>
        <p:spPr>
          <a:xfrm>
            <a:off x="467907" y="417151"/>
            <a:ext cx="195508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Enquadramento </a:t>
            </a:r>
          </a:p>
        </p:txBody>
      </p:sp>
      <p:sp>
        <p:nvSpPr>
          <p:cNvPr id="3" name="Rectângulo 2">
            <a:extLst>
              <a:ext uri="{FF2B5EF4-FFF2-40B4-BE49-F238E27FC236}">
                <a16:creationId xmlns:a16="http://schemas.microsoft.com/office/drawing/2014/main" id="{94464501-74F1-578F-EDB3-497B2A245D76}"/>
              </a:ext>
            </a:extLst>
          </p:cNvPr>
          <p:cNvSpPr/>
          <p:nvPr/>
        </p:nvSpPr>
        <p:spPr>
          <a:xfrm>
            <a:off x="2288081" y="507303"/>
            <a:ext cx="6571247"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Lei n.º 67/2013, de 28 de </a:t>
            </a:r>
            <a:r>
              <a:rPr kumimoji="0" lang="en-GB" sz="1400" b="0" i="0" u="none" strike="noStrike" kern="0" cap="none" spc="0" normalizeH="0" baseline="0" noProof="0" dirty="0" err="1">
                <a:ln>
                  <a:noFill/>
                </a:ln>
                <a:solidFill>
                  <a:prstClr val="black"/>
                </a:solidFill>
                <a:effectLst/>
                <a:uLnTx/>
                <a:uFillTx/>
                <a:latin typeface="Calibri" panose="020F0502020204030204"/>
                <a:ea typeface="+mn-ea"/>
                <a:cs typeface="+mn-cs"/>
              </a:rPr>
              <a:t>agosto</a:t>
            </a: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 - </a:t>
            </a:r>
            <a:r>
              <a:rPr kumimoji="0" lang="pt-PT" sz="1400" b="0" i="0" u="none" strike="noStrike" kern="0" cap="none" spc="0" normalizeH="0" baseline="0" noProof="0" dirty="0">
                <a:ln>
                  <a:noFill/>
                </a:ln>
                <a:solidFill>
                  <a:prstClr val="black"/>
                </a:solidFill>
                <a:effectLst/>
                <a:uLnTx/>
                <a:uFillTx/>
                <a:latin typeface="Calibri" panose="020F0502020204030204"/>
                <a:ea typeface="+mn-ea"/>
                <a:cs typeface="+mn-cs"/>
              </a:rPr>
              <a:t>Lei -quadro das entidades administrativas independentes com funções de regulação da atividade económica dos setores privado, público e cooperativo</a:t>
            </a:r>
          </a:p>
        </p:txBody>
      </p:sp>
      <p:sp>
        <p:nvSpPr>
          <p:cNvPr id="6" name="CaixaDeTexto 5">
            <a:extLst>
              <a:ext uri="{FF2B5EF4-FFF2-40B4-BE49-F238E27FC236}">
                <a16:creationId xmlns:a16="http://schemas.microsoft.com/office/drawing/2014/main" id="{01F7F5D5-DA88-A052-254D-FE9807C134A7}"/>
              </a:ext>
            </a:extLst>
          </p:cNvPr>
          <p:cNvSpPr txBox="1"/>
          <p:nvPr/>
        </p:nvSpPr>
        <p:spPr>
          <a:xfrm>
            <a:off x="467907" y="1336119"/>
            <a:ext cx="7929774"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Esta lei-quadro não se aplica a algumas entidades que também são reguladores mas que se regem por legislação própria: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Banco de Portugal </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pt-PT" sz="1400" b="0" i="0" u="none" strike="noStrike" kern="1200" cap="none" spc="0" normalizeH="0" baseline="0" noProof="0" dirty="0" err="1">
                <a:ln>
                  <a:noFill/>
                </a:ln>
                <a:solidFill>
                  <a:prstClr val="black"/>
                </a:solidFill>
                <a:effectLst/>
                <a:uLnTx/>
                <a:uFillTx/>
                <a:latin typeface="Calibri" panose="020F0502020204030204"/>
                <a:ea typeface="+mn-ea"/>
                <a:cs typeface="+mn-cs"/>
              </a:rPr>
              <a:t>BdP</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 - beneficia de independência constitucional reforçada e integra o Sistema Europeu de Bancos Centrais (SEBC).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Entidade Reguladora para a Comunicação Social</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 – a sua constituição decorre diretamente da Constituição da República Portuguesa, o que lhe confere um estatuto próprio de independência dos demais órgão de soberania (Lei n.º 53/2005, de 8 de novembro e artigo 39.º da CRP)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Autoridade de Supervisão de Seguros e Fundos de Pensões</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 (ASF) – aplica-se parcialmente, pois também está sujeita ao Sistema Europeu de Supervisão Financeira</a:t>
            </a:r>
          </a:p>
          <a:p>
            <a:pPr lvl="0"/>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Comissão do Mercado de Valores Mobiliários </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(CMVM) </a:t>
            </a:r>
            <a:r>
              <a:rPr lang="pt-PT" sz="1400" dirty="0">
                <a:solidFill>
                  <a:prstClr val="black"/>
                </a:solidFill>
              </a:rPr>
              <a:t>- aplica-se parcialmente, pois também está sujeita ao regulador europeu – ESMA (Autoridade Europeia de Valores Mobiliários e dos Mercados)</a:t>
            </a: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ângulo 3">
            <a:extLst>
              <a:ext uri="{FF2B5EF4-FFF2-40B4-BE49-F238E27FC236}">
                <a16:creationId xmlns:a16="http://schemas.microsoft.com/office/drawing/2014/main" id="{34765A31-966A-6680-CA55-62D86A2207BD}"/>
              </a:ext>
            </a:extLst>
          </p:cNvPr>
          <p:cNvSpPr/>
          <p:nvPr/>
        </p:nvSpPr>
        <p:spPr>
          <a:xfrm>
            <a:off x="467907" y="4846297"/>
            <a:ext cx="8572576" cy="17081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dirty="0">
                <a:solidFill>
                  <a:prstClr val="black"/>
                </a:solidFill>
                <a:latin typeface="Calibri" panose="020F0502020204030204"/>
              </a:rPr>
              <a:t>Outras entidades com funções regulatórias que não são entidades reguladoras (serviços da administração indireta do Estado):</a:t>
            </a:r>
          </a:p>
          <a:p>
            <a:pPr lvl="0">
              <a:lnSpc>
                <a:spcPct val="150000"/>
              </a:lnSpc>
              <a:defRPr/>
            </a:pPr>
            <a:r>
              <a:rPr lang="pt-PT" sz="1400" b="1" dirty="0">
                <a:solidFill>
                  <a:prstClr val="black"/>
                </a:solidFill>
              </a:rPr>
              <a:t>Autoridade Tributária e Aduaneira </a:t>
            </a:r>
            <a:r>
              <a:rPr lang="pt-PT" sz="1400" dirty="0">
                <a:solidFill>
                  <a:prstClr val="black"/>
                </a:solidFill>
              </a:rPr>
              <a:t>(AT) – poderes normativos e interpretativos fiscais</a:t>
            </a:r>
          </a:p>
          <a:p>
            <a:pPr lvl="0">
              <a:lnSpc>
                <a:spcPct val="150000"/>
              </a:lnSpc>
              <a:defRPr/>
            </a:pPr>
            <a:r>
              <a:rPr lang="pt-PT" sz="1400" b="1" dirty="0">
                <a:solidFill>
                  <a:prstClr val="black"/>
                </a:solidFill>
              </a:rPr>
              <a:t>INFARMED</a:t>
            </a:r>
            <a:r>
              <a:rPr lang="pt-PT" sz="1400" dirty="0">
                <a:solidFill>
                  <a:prstClr val="black"/>
                </a:solidFill>
              </a:rPr>
              <a:t> – regulação e autorização no setor do medicamento</a:t>
            </a:r>
          </a:p>
          <a:p>
            <a:pPr lvl="0">
              <a:lnSpc>
                <a:spcPct val="150000"/>
              </a:lnSpc>
              <a:defRPr/>
            </a:pPr>
            <a:r>
              <a:rPr lang="pt-PT" sz="1400" b="1" dirty="0">
                <a:solidFill>
                  <a:prstClr val="black"/>
                </a:solidFill>
              </a:rPr>
              <a:t>Autoridade de Segurança Alimentar e Económica </a:t>
            </a:r>
            <a:r>
              <a:rPr lang="pt-PT" sz="1400" dirty="0">
                <a:solidFill>
                  <a:prstClr val="black"/>
                </a:solidFill>
              </a:rPr>
              <a:t>(ASAE) – fiscalização económica e sanitária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a:solidFill>
                <a:prstClr val="black"/>
              </a:solidFill>
              <a:latin typeface="Calibri" panose="020F0502020204030204"/>
            </a:endParaRPr>
          </a:p>
        </p:txBody>
      </p:sp>
    </p:spTree>
    <p:extLst>
      <p:ext uri="{BB962C8B-B14F-4D97-AF65-F5344CB8AC3E}">
        <p14:creationId xmlns:p14="http://schemas.microsoft.com/office/powerpoint/2010/main" val="340070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620C982-7B6F-96D0-2A88-3654FB8B55D5}"/>
              </a:ext>
            </a:extLst>
          </p:cNvPr>
          <p:cNvSpPr txBox="1"/>
          <p:nvPr/>
        </p:nvSpPr>
        <p:spPr>
          <a:xfrm>
            <a:off x="383875" y="259594"/>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Entidades independentes:</a:t>
            </a:r>
          </a:p>
        </p:txBody>
      </p:sp>
      <p:sp>
        <p:nvSpPr>
          <p:cNvPr id="8" name="CaixaDeTexto 7">
            <a:extLst>
              <a:ext uri="{FF2B5EF4-FFF2-40B4-BE49-F238E27FC236}">
                <a16:creationId xmlns:a16="http://schemas.microsoft.com/office/drawing/2014/main" id="{C4123394-7CE0-3771-0996-43583DCCCB61}"/>
              </a:ext>
            </a:extLst>
          </p:cNvPr>
          <p:cNvSpPr txBox="1"/>
          <p:nvPr/>
        </p:nvSpPr>
        <p:spPr>
          <a:xfrm>
            <a:off x="297611" y="659704"/>
            <a:ext cx="505939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As criadas pela </a:t>
            </a: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Constituição</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Entidade Reguladora da Comunicação Social</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Conselho Superior da Magistratura</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Provedor de Justiça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Conselho Económico-Social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ixaDeTexto 11">
            <a:extLst>
              <a:ext uri="{FF2B5EF4-FFF2-40B4-BE49-F238E27FC236}">
                <a16:creationId xmlns:a16="http://schemas.microsoft.com/office/drawing/2014/main" id="{D825F53E-BA2B-84F8-7109-E25460BF6566}"/>
              </a:ext>
            </a:extLst>
          </p:cNvPr>
          <p:cNvSpPr txBox="1"/>
          <p:nvPr/>
        </p:nvSpPr>
        <p:spPr>
          <a:xfrm>
            <a:off x="297611" y="2371072"/>
            <a:ext cx="4572000"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As criadas por </a:t>
            </a: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Lei</a:t>
            </a: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Conselhos Superiores dos Tribunais Administrativos e fiscais e do Ministério Público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Nacional de Eleições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Nacional de Objeção de Consciência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Conselho de Ética para as Ciências da Vida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para a Fiscalização do Segredo de Estado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Conselho de Fiscalização dos Serviços de Informação e Segurança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Nacional de Proteção de Dados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de Acesso a Documentos Administrativos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Entidades reguladoras da Economia</a:t>
            </a: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aixaDeTexto 13">
            <a:extLst>
              <a:ext uri="{FF2B5EF4-FFF2-40B4-BE49-F238E27FC236}">
                <a16:creationId xmlns:a16="http://schemas.microsoft.com/office/drawing/2014/main" id="{3DD4920C-B978-9945-F222-C9EB91AD1896}"/>
              </a:ext>
            </a:extLst>
          </p:cNvPr>
          <p:cNvSpPr txBox="1"/>
          <p:nvPr/>
        </p:nvSpPr>
        <p:spPr>
          <a:xfrm>
            <a:off x="5042139" y="2760647"/>
            <a:ext cx="3713671" cy="3108543"/>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1" i="0" u="none" strike="noStrike" kern="1200" cap="none" spc="0" normalizeH="0" baseline="0" noProof="0" dirty="0">
                <a:ln>
                  <a:noFill/>
                </a:ln>
                <a:solidFill>
                  <a:prstClr val="black"/>
                </a:solidFill>
                <a:effectLst/>
                <a:uLnTx/>
                <a:uFillTx/>
                <a:latin typeface="Calibri" panose="020F0502020204030204"/>
                <a:ea typeface="+mn-ea"/>
                <a:cs typeface="+mn-cs"/>
              </a:rPr>
              <a:t>Entidades reguladoras da economia </a:t>
            </a: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 regime jurídico consta da Lei Quadro n.º 67/2013, de 28 de agosto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Autoridade de Supervisão de Seguros e Fundos de Pensões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rPr>
              <a:t>Comissão do Mercado de Valores Mobiliários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i="0" u="none" strike="noStrike" kern="1200" cap="none" spc="0" normalizeH="0" baseline="0" noProof="0" dirty="0">
                <a:ln>
                  <a:noFill/>
                </a:ln>
                <a:solidFill>
                  <a:srgbClr val="00B050"/>
                </a:solidFill>
                <a:effectLst/>
                <a:uLnTx/>
                <a:uFillTx/>
                <a:latin typeface="Calibri" panose="020F0502020204030204"/>
                <a:ea typeface="+mn-ea"/>
                <a:cs typeface="+mn-cs"/>
              </a:rPr>
              <a:t>Autoridade da Concorrência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srgbClr val="00B050"/>
                </a:solidFill>
                <a:effectLst/>
                <a:uLnTx/>
                <a:uFillTx/>
                <a:latin typeface="Calibri" panose="020F0502020204030204"/>
                <a:ea typeface="+mn-ea"/>
                <a:cs typeface="+mn-cs"/>
              </a:rPr>
              <a:t>Autoridade Nacional de Comunicações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srgbClr val="00B050"/>
                </a:solidFill>
                <a:effectLst/>
                <a:uLnTx/>
                <a:uFillTx/>
                <a:latin typeface="Calibri" panose="020F0502020204030204"/>
                <a:ea typeface="+mn-ea"/>
                <a:cs typeface="+mn-cs"/>
              </a:rPr>
              <a:t>Autoridade Nacional da Aviação Civil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srgbClr val="00B050"/>
                </a:solidFill>
                <a:effectLst/>
                <a:uLnTx/>
                <a:uFillTx/>
                <a:latin typeface="Calibri" panose="020F0502020204030204"/>
                <a:ea typeface="+mn-ea"/>
                <a:cs typeface="+mn-cs"/>
              </a:rPr>
              <a:t>Autoridade da Mobilidade e dos Transportes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srgbClr val="00B050"/>
                </a:solidFill>
                <a:effectLst/>
                <a:uLnTx/>
                <a:uFillTx/>
                <a:latin typeface="Calibri" panose="020F0502020204030204"/>
                <a:ea typeface="+mn-ea"/>
                <a:cs typeface="+mn-cs"/>
              </a:rPr>
              <a:t>Entidade Reguladora dos Serviços de Águas e Resíduos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1200" cap="none" spc="0" normalizeH="0" baseline="0" noProof="0" dirty="0">
                <a:ln>
                  <a:noFill/>
                </a:ln>
                <a:solidFill>
                  <a:srgbClr val="00B050"/>
                </a:solidFill>
                <a:effectLst/>
                <a:uLnTx/>
                <a:uFillTx/>
                <a:latin typeface="Calibri" panose="020F0502020204030204"/>
                <a:ea typeface="+mn-ea"/>
                <a:cs typeface="+mn-cs"/>
              </a:rPr>
              <a:t>Entidade Reguladora da Saúde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Imagem 14">
            <a:extLst>
              <a:ext uri="{FF2B5EF4-FFF2-40B4-BE49-F238E27FC236}">
                <a16:creationId xmlns:a16="http://schemas.microsoft.com/office/drawing/2014/main" id="{F560DAB3-A813-EA6D-0DE2-2FC3F790BBC2}"/>
              </a:ext>
            </a:extLst>
          </p:cNvPr>
          <p:cNvPicPr>
            <a:picLocks noChangeAspect="1"/>
          </p:cNvPicPr>
          <p:nvPr/>
        </p:nvPicPr>
        <p:blipFill>
          <a:blip r:embed="rId3"/>
          <a:stretch>
            <a:fillRect/>
          </a:stretch>
        </p:blipFill>
        <p:spPr>
          <a:xfrm>
            <a:off x="5512099" y="659704"/>
            <a:ext cx="3045304" cy="1151375"/>
          </a:xfrm>
          <a:prstGeom prst="rect">
            <a:avLst/>
          </a:prstGeom>
        </p:spPr>
      </p:pic>
    </p:spTree>
    <p:extLst>
      <p:ext uri="{BB962C8B-B14F-4D97-AF65-F5344CB8AC3E}">
        <p14:creationId xmlns:p14="http://schemas.microsoft.com/office/powerpoint/2010/main" val="378563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A6CC628-0491-29EE-5535-CA281A99F419}"/>
              </a:ext>
            </a:extLst>
          </p:cNvPr>
          <p:cNvSpPr/>
          <p:nvPr/>
        </p:nvSpPr>
        <p:spPr>
          <a:xfrm>
            <a:off x="395536" y="404664"/>
            <a:ext cx="8208912" cy="541686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Função das EAI </a:t>
            </a:r>
            <a:r>
              <a:rPr kumimoji="0" lang="pt-PT" sz="1800" b="0" i="0" u="none" strike="noStrike" kern="0" cap="none" spc="0" normalizeH="0" baseline="0" noProof="0" dirty="0">
                <a:ln>
                  <a:noFill/>
                </a:ln>
                <a:solidFill>
                  <a:prstClr val="black"/>
                </a:solidFill>
                <a:effectLst/>
                <a:uLnTx/>
                <a:uFillTx/>
              </a:rPr>
              <a:t>- regulação e promoção e defesa da concorrência respeitantes às atividades económicas dos setores privado, público, cooperativo e social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Natureza</a:t>
            </a:r>
            <a:r>
              <a:rPr kumimoji="0" lang="pt-PT" sz="1800" b="0" i="0" u="none" strike="noStrike" kern="0" cap="none" spc="0" normalizeH="0" baseline="0" noProof="0" dirty="0">
                <a:ln>
                  <a:noFill/>
                </a:ln>
                <a:solidFill>
                  <a:prstClr val="black"/>
                </a:solidFill>
                <a:effectLst/>
                <a:uLnTx/>
                <a:uFillTx/>
              </a:rPr>
              <a:t> - </a:t>
            </a:r>
            <a:r>
              <a:rPr kumimoji="0" lang="en-GB" sz="1800" b="0" i="0" u="none" strike="noStrike" kern="0" cap="none" spc="0" normalizeH="0" baseline="0" noProof="0" dirty="0" err="1">
                <a:ln>
                  <a:noFill/>
                </a:ln>
                <a:solidFill>
                  <a:prstClr val="black"/>
                </a:solidFill>
                <a:effectLst/>
                <a:uLnTx/>
                <a:uFillTx/>
              </a:rPr>
              <a:t>pessoas</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coletivas</a:t>
            </a:r>
            <a:r>
              <a:rPr kumimoji="0" lang="en-GB"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solidFill>
                <a:effectLst/>
                <a:uLnTx/>
                <a:uFillTx/>
              </a:rPr>
              <a:t>de direito público, com a natureza de entidades administrativas independentes, com atribuições em matéria de regulação da atividade económica, de defesa dos serviços de interesse geral, de proteção dos direitos e interesses dos consumidores e de promoção e defesa da concorrência 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setores privado, público, cooperativo e social.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1F497D"/>
                </a:solidFill>
                <a:effectLst/>
                <a:uLnTx/>
                <a:uFillTx/>
              </a:rPr>
              <a:t>Requisitos</a:t>
            </a:r>
            <a:endParaRPr kumimoji="0" lang="en-GB"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a</a:t>
            </a:r>
            <a:r>
              <a:rPr kumimoji="0" lang="pt-PT" sz="2000" b="0" i="0" u="none" strike="noStrike" kern="0" cap="none" spc="0" normalizeH="0" baseline="0" noProof="0" dirty="0">
                <a:ln>
                  <a:noFill/>
                </a:ln>
                <a:solidFill>
                  <a:prstClr val="black"/>
                </a:solidFill>
                <a:effectLst/>
                <a:uLnTx/>
                <a:uFillTx/>
              </a:rPr>
              <a:t>) Dispor de autonomia administrativa e financeira;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b</a:t>
            </a:r>
            <a:r>
              <a:rPr kumimoji="0" lang="pt-PT" sz="2000" b="0" i="0" u="none" strike="noStrike" kern="0" cap="none" spc="0" normalizeH="0" baseline="0" noProof="0" dirty="0">
                <a:ln>
                  <a:noFill/>
                </a:ln>
                <a:solidFill>
                  <a:prstClr val="black"/>
                </a:solidFill>
                <a:effectLst/>
                <a:uLnTx/>
                <a:uFillTx/>
              </a:rPr>
              <a:t>) Dispor de autonomia de gestão;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c</a:t>
            </a:r>
            <a:r>
              <a:rPr kumimoji="0" lang="pt-PT" sz="2000" b="0" i="0" u="none" strike="noStrike" kern="0" cap="none" spc="0" normalizeH="0" baseline="0" noProof="0" dirty="0">
                <a:ln>
                  <a:noFill/>
                </a:ln>
                <a:solidFill>
                  <a:prstClr val="black"/>
                </a:solidFill>
                <a:effectLst/>
                <a:uLnTx/>
                <a:uFillTx/>
              </a:rPr>
              <a:t>) Possuir independência orgânica, funcional e técnica;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d</a:t>
            </a:r>
            <a:r>
              <a:rPr kumimoji="0" lang="pt-PT" sz="2000" b="0" i="0" u="none" strike="noStrike" kern="0" cap="none" spc="0" normalizeH="0" baseline="0" noProof="0" dirty="0">
                <a:ln>
                  <a:noFill/>
                </a:ln>
                <a:solidFill>
                  <a:prstClr val="black"/>
                </a:solidFill>
                <a:effectLst/>
                <a:uLnTx/>
                <a:uFillTx/>
              </a:rPr>
              <a:t>) Possuir órgãos, serviços, pessoal e património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rPr>
              <a:t>próprio</a:t>
            </a:r>
            <a:r>
              <a:rPr kumimoji="0" lang="en-GB" sz="20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e</a:t>
            </a:r>
            <a:r>
              <a:rPr kumimoji="0" lang="pt-PT" sz="2000" b="0" i="0" u="none" strike="noStrike" kern="0" cap="none" spc="0" normalizeH="0" baseline="0" noProof="0" dirty="0">
                <a:ln>
                  <a:noFill/>
                </a:ln>
                <a:solidFill>
                  <a:prstClr val="black"/>
                </a:solidFill>
                <a:effectLst/>
                <a:uLnTx/>
                <a:uFillTx/>
              </a:rPr>
              <a:t>) Ter poderes de regulação, de regulamentação, de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0" u="none" strike="noStrike" kern="0" cap="none" spc="0" normalizeH="0" baseline="0" noProof="0" dirty="0">
                <a:ln>
                  <a:noFill/>
                </a:ln>
                <a:solidFill>
                  <a:prstClr val="black"/>
                </a:solidFill>
                <a:effectLst/>
                <a:uLnTx/>
                <a:uFillTx/>
              </a:rPr>
              <a:t>supervisão, de fiscalização e de sanção de infrações;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0" i="1" u="none" strike="noStrike" kern="0" cap="none" spc="0" normalizeH="0" baseline="0" noProof="0" dirty="0">
                <a:ln>
                  <a:noFill/>
                </a:ln>
                <a:solidFill>
                  <a:prstClr val="black"/>
                </a:solidFill>
                <a:effectLst/>
                <a:uLnTx/>
                <a:uFillTx/>
              </a:rPr>
              <a:t>f</a:t>
            </a:r>
            <a:r>
              <a:rPr kumimoji="0" lang="pt-PT" sz="2000" b="0" i="0" u="none" strike="noStrike" kern="0" cap="none" spc="0" normalizeH="0" baseline="0" noProof="0" dirty="0">
                <a:ln>
                  <a:noFill/>
                </a:ln>
                <a:solidFill>
                  <a:prstClr val="black"/>
                </a:solidFill>
                <a:effectLst/>
                <a:uLnTx/>
                <a:uFillTx/>
              </a:rPr>
              <a:t>) Garantir a proteção dos direitos e interesses dos consumidores.</a:t>
            </a:r>
            <a:endParaRPr kumimoji="0" lang="en-GB" sz="2000" b="1"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4582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5">
            <a:extLst>
              <a:ext uri="{FF2B5EF4-FFF2-40B4-BE49-F238E27FC236}">
                <a16:creationId xmlns:a16="http://schemas.microsoft.com/office/drawing/2014/main" id="{CECC7FB1-DDFB-0E67-7853-CC0BDADEAD4E}"/>
              </a:ext>
            </a:extLst>
          </p:cNvPr>
          <p:cNvSpPr/>
          <p:nvPr/>
        </p:nvSpPr>
        <p:spPr>
          <a:xfrm>
            <a:off x="528292" y="649564"/>
            <a:ext cx="8280920" cy="50013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2000" b="1" i="0" u="none" strike="noStrike" kern="0" cap="none" spc="0" normalizeH="0" baseline="0" noProof="0" dirty="0">
              <a:ln>
                <a:noFill/>
              </a:ln>
              <a:solidFill>
                <a:srgbClr val="1F497D"/>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lei da EAI define: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Princípios de gestão – </a:t>
            </a:r>
            <a:r>
              <a:rPr kumimoji="0" lang="pt-PT" sz="1800" b="0" i="0" u="none" strike="noStrike" kern="0" cap="none" spc="0" normalizeH="0" baseline="0" noProof="0" dirty="0" err="1">
                <a:ln>
                  <a:noFill/>
                </a:ln>
                <a:solidFill>
                  <a:prstClr val="black"/>
                </a:solidFill>
                <a:effectLst/>
                <a:uLnTx/>
                <a:uFillTx/>
              </a:rPr>
              <a:t>art</a:t>
            </a:r>
            <a:r>
              <a:rPr kumimoji="0" lang="pt-PT" sz="1800" b="0" i="0" u="none" strike="noStrike" kern="0" cap="none" spc="0" normalizeH="0" baseline="0" noProof="0" dirty="0">
                <a:ln>
                  <a:noFill/>
                </a:ln>
                <a:solidFill>
                  <a:prstClr val="black"/>
                </a:solidFill>
                <a:effectLst/>
                <a:uLnTx/>
                <a:uFillTx/>
              </a:rPr>
              <a:t>. 4.º</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Regime jurídico aplicável  - </a:t>
            </a:r>
            <a:r>
              <a:rPr kumimoji="0" lang="pt-PT" sz="1800" b="0" i="0" u="none" strike="noStrike" kern="0" cap="none" spc="0" normalizeH="0" baseline="0" noProof="0" dirty="0" err="1">
                <a:ln>
                  <a:noFill/>
                </a:ln>
                <a:solidFill>
                  <a:prstClr val="black"/>
                </a:solidFill>
                <a:effectLst/>
                <a:uLnTx/>
                <a:uFillTx/>
              </a:rPr>
              <a:t>art</a:t>
            </a:r>
            <a:r>
              <a:rPr kumimoji="0" lang="pt-PT" sz="1800" b="0" i="0" u="none" strike="noStrike" kern="0" cap="none" spc="0" normalizeH="0" baseline="0" noProof="0" dirty="0">
                <a:ln>
                  <a:noFill/>
                </a:ln>
                <a:solidFill>
                  <a:prstClr val="black"/>
                </a:solidFill>
                <a:effectLst/>
                <a:uLnTx/>
                <a:uFillTx/>
              </a:rPr>
              <a:t>. 5.º e seguintes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1" u="sng" strike="noStrike" kern="0" cap="none" spc="0" normalizeH="0" baseline="0" noProof="0" dirty="0">
                <a:ln>
                  <a:noFill/>
                </a:ln>
                <a:solidFill>
                  <a:prstClr val="black"/>
                </a:solidFill>
                <a:effectLst/>
                <a:uLnTx/>
                <a:uFillTx/>
              </a:rPr>
              <a:t>Linhas de funcionamento e atuação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Composição de designação do Conselho de Administração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Dever de reserva</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Incompatibilidades e impedimentos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Duração e cessação do mandato</a:t>
            </a:r>
          </a:p>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dirty="0" err="1">
                <a:ln>
                  <a:noFill/>
                </a:ln>
                <a:solidFill>
                  <a:prstClr val="black"/>
                </a:solidFill>
                <a:effectLst/>
                <a:uLnTx/>
                <a:uFillTx/>
              </a:rPr>
              <a:t>Poderes</a:t>
            </a:r>
            <a:r>
              <a:rPr kumimoji="0" lang="en-GB" sz="1800" b="0" i="0" u="none" strike="noStrike" kern="0" cap="none" spc="0" normalizeH="0" baseline="0" noProof="0" dirty="0">
                <a:ln>
                  <a:noFill/>
                </a:ln>
                <a:solidFill>
                  <a:prstClr val="black"/>
                </a:solidFill>
                <a:effectLst/>
                <a:uLnTx/>
                <a:uFillTx/>
              </a:rPr>
              <a:t> e </a:t>
            </a:r>
            <a:r>
              <a:rPr kumimoji="0" lang="en-GB" sz="1800" b="0" i="0" u="none" strike="noStrike" kern="0" cap="none" spc="0" normalizeH="0" baseline="0" noProof="0" dirty="0" err="1">
                <a:ln>
                  <a:noFill/>
                </a:ln>
                <a:solidFill>
                  <a:prstClr val="black"/>
                </a:solidFill>
                <a:effectLst/>
                <a:uLnTx/>
                <a:uFillTx/>
              </a:rPr>
              <a:t>procedimentos</a:t>
            </a:r>
            <a:endParaRPr kumimoji="0" lang="en-GB"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GB" sz="1800" b="0" i="0" u="none" strike="noStrike" kern="0" cap="none" spc="0" normalizeH="0" baseline="0" noProof="0" dirty="0" err="1">
                <a:ln>
                  <a:noFill/>
                </a:ln>
                <a:solidFill>
                  <a:prstClr val="black"/>
                </a:solidFill>
                <a:effectLst/>
                <a:uLnTx/>
                <a:uFillTx/>
              </a:rPr>
              <a:t>Independência</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responsabilidade</a:t>
            </a:r>
            <a:r>
              <a:rPr kumimoji="0" lang="en-GB" sz="1800" b="0" i="0" u="none" strike="noStrike" kern="0" cap="none" spc="0" normalizeH="0" baseline="0" noProof="0" dirty="0">
                <a:ln>
                  <a:noFill/>
                </a:ln>
                <a:solidFill>
                  <a:prstClr val="black"/>
                </a:solidFill>
                <a:effectLst/>
                <a:uLnTx/>
                <a:uFillTx/>
              </a:rPr>
              <a:t>, </a:t>
            </a:r>
            <a:r>
              <a:rPr kumimoji="0" lang="en-GB" sz="1800" b="0" i="0" u="none" strike="noStrike" kern="0" cap="none" spc="0" normalizeH="0" baseline="0" noProof="0" dirty="0" err="1">
                <a:ln>
                  <a:noFill/>
                </a:ln>
                <a:solidFill>
                  <a:prstClr val="black"/>
                </a:solidFill>
                <a:effectLst/>
                <a:uLnTx/>
                <a:uFillTx/>
              </a:rPr>
              <a:t>transparência</a:t>
            </a:r>
            <a:r>
              <a:rPr kumimoji="0" lang="en-GB" sz="1800" b="0" i="0" u="none" strike="noStrike" kern="0" cap="none" spc="0" normalizeH="0" baseline="0" noProof="0" dirty="0">
                <a:ln>
                  <a:noFill/>
                </a:ln>
                <a:solidFill>
                  <a:prstClr val="black"/>
                </a:solidFill>
                <a:effectLst/>
                <a:uLnTx/>
                <a:uFillTx/>
              </a:rPr>
              <a:t> e </a:t>
            </a:r>
            <a:r>
              <a:rPr kumimoji="0" lang="en-GB" sz="1800" b="0" i="0" u="none" strike="noStrike" kern="0" cap="none" spc="0" normalizeH="0" baseline="0" noProof="0" dirty="0" err="1">
                <a:ln>
                  <a:noFill/>
                </a:ln>
                <a:solidFill>
                  <a:prstClr val="black"/>
                </a:solidFill>
                <a:effectLst/>
                <a:uLnTx/>
                <a:uFillTx/>
              </a:rPr>
              <a:t>proteção</a:t>
            </a:r>
            <a:r>
              <a:rPr kumimoji="0" lang="en-GB" sz="1800" b="0" i="0" u="none" strike="noStrike" kern="0" cap="none" spc="0" normalizeH="0" baseline="0" noProof="0" dirty="0">
                <a:ln>
                  <a:noFill/>
                </a:ln>
                <a:solidFill>
                  <a:prstClr val="black"/>
                </a:solidFill>
                <a:effectLst/>
                <a:uLnTx/>
                <a:uFillTx/>
              </a:rPr>
              <a:t> do </a:t>
            </a:r>
            <a:r>
              <a:rPr kumimoji="0" lang="en-GB" sz="1800" b="0" i="0" u="none" strike="noStrike" kern="0" cap="none" spc="0" normalizeH="0" baseline="0" noProof="0" dirty="0" err="1">
                <a:ln>
                  <a:noFill/>
                </a:ln>
                <a:solidFill>
                  <a:prstClr val="black"/>
                </a:solidFill>
                <a:effectLst/>
                <a:uLnTx/>
                <a:uFillTx/>
              </a:rPr>
              <a:t>consumidor</a:t>
            </a: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428377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3DF543-F248-04E7-754C-C36F2A2933D3}"/>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FD629090-4B6C-3A6C-6D00-1A560141981E}"/>
              </a:ext>
            </a:extLst>
          </p:cNvPr>
          <p:cNvSpPr txBox="1"/>
          <p:nvPr/>
        </p:nvSpPr>
        <p:spPr>
          <a:xfrm>
            <a:off x="505326" y="645513"/>
            <a:ext cx="4572000" cy="400110"/>
          </a:xfrm>
          <a:prstGeom prst="rect">
            <a:avLst/>
          </a:prstGeom>
          <a:noFill/>
        </p:spPr>
        <p:txBody>
          <a:bodyPr wrap="square">
            <a:spAutoFit/>
          </a:bodyPr>
          <a:lstStyle/>
          <a:p>
            <a:r>
              <a:rPr lang="pt-PT" sz="2000" b="1" kern="0" dirty="0">
                <a:solidFill>
                  <a:srgbClr val="1F497D"/>
                </a:solidFill>
              </a:rPr>
              <a:t>Conselho de Administração</a:t>
            </a:r>
          </a:p>
        </p:txBody>
      </p:sp>
      <p:sp>
        <p:nvSpPr>
          <p:cNvPr id="6" name="CaixaDeTexto 5">
            <a:extLst>
              <a:ext uri="{FF2B5EF4-FFF2-40B4-BE49-F238E27FC236}">
                <a16:creationId xmlns:a16="http://schemas.microsoft.com/office/drawing/2014/main" id="{A94A170E-1E6D-233E-C53A-D3DFD7EE74DD}"/>
              </a:ext>
            </a:extLst>
          </p:cNvPr>
          <p:cNvSpPr txBox="1"/>
          <p:nvPr/>
        </p:nvSpPr>
        <p:spPr>
          <a:xfrm>
            <a:off x="505326" y="1120676"/>
            <a:ext cx="8301790" cy="1477328"/>
          </a:xfrm>
          <a:prstGeom prst="rect">
            <a:avLst/>
          </a:prstGeom>
          <a:noFill/>
        </p:spPr>
        <p:txBody>
          <a:bodyPr wrap="square">
            <a:spAutoFit/>
          </a:bodyPr>
          <a:lstStyle/>
          <a:p>
            <a:r>
              <a:rPr lang="pt-PT" dirty="0"/>
              <a:t>São escolhidos de entre indivíduos com reconhecida idoneidade, competência técnica, aptidão, experiência profissional e formação adequadas ao exercício das respetivas funções, competindo a sua indicação ao membro do Governo responsável pela principal área de atividade económica sobre a qual incide a atuação da entidade reguladora. </a:t>
            </a:r>
          </a:p>
        </p:txBody>
      </p:sp>
      <p:sp>
        <p:nvSpPr>
          <p:cNvPr id="8" name="CaixaDeTexto 7">
            <a:extLst>
              <a:ext uri="{FF2B5EF4-FFF2-40B4-BE49-F238E27FC236}">
                <a16:creationId xmlns:a16="http://schemas.microsoft.com/office/drawing/2014/main" id="{879C811C-25B9-80EF-B80C-2C2DC038766C}"/>
              </a:ext>
            </a:extLst>
          </p:cNvPr>
          <p:cNvSpPr txBox="1"/>
          <p:nvPr/>
        </p:nvSpPr>
        <p:spPr>
          <a:xfrm>
            <a:off x="505325" y="2703835"/>
            <a:ext cx="8237621" cy="1200329"/>
          </a:xfrm>
          <a:prstGeom prst="rect">
            <a:avLst/>
          </a:prstGeom>
          <a:noFill/>
        </p:spPr>
        <p:txBody>
          <a:bodyPr wrap="square">
            <a:spAutoFit/>
          </a:bodyPr>
          <a:lstStyle/>
          <a:p>
            <a:r>
              <a:rPr lang="pt-PT" dirty="0"/>
              <a:t>Os membros do conselho de administração não podem fazer declarações ou comentários sobre processos em curso ou questões concretas relativas a entidades sobre os quais atua a respetiva entidade reguladora, salvo para defesa da honra ou para a realização de outro interesse legítimo.</a:t>
            </a:r>
          </a:p>
        </p:txBody>
      </p:sp>
      <p:sp>
        <p:nvSpPr>
          <p:cNvPr id="10" name="CaixaDeTexto 9">
            <a:extLst>
              <a:ext uri="{FF2B5EF4-FFF2-40B4-BE49-F238E27FC236}">
                <a16:creationId xmlns:a16="http://schemas.microsoft.com/office/drawing/2014/main" id="{3B5246D8-5643-8BC5-6BD3-429E75FBAF3E}"/>
              </a:ext>
            </a:extLst>
          </p:cNvPr>
          <p:cNvSpPr txBox="1"/>
          <p:nvPr/>
        </p:nvSpPr>
        <p:spPr>
          <a:xfrm>
            <a:off x="505325" y="4086337"/>
            <a:ext cx="8237620" cy="369332"/>
          </a:xfrm>
          <a:prstGeom prst="rect">
            <a:avLst/>
          </a:prstGeom>
          <a:noFill/>
        </p:spPr>
        <p:txBody>
          <a:bodyPr wrap="square">
            <a:spAutoFit/>
          </a:bodyPr>
          <a:lstStyle/>
          <a:p>
            <a:r>
              <a:rPr lang="pt-PT" dirty="0"/>
              <a:t>Exercem as suas funções em regime de exclusividade</a:t>
            </a:r>
          </a:p>
        </p:txBody>
      </p:sp>
      <p:sp>
        <p:nvSpPr>
          <p:cNvPr id="12" name="CaixaDeTexto 11">
            <a:extLst>
              <a:ext uri="{FF2B5EF4-FFF2-40B4-BE49-F238E27FC236}">
                <a16:creationId xmlns:a16="http://schemas.microsoft.com/office/drawing/2014/main" id="{B9FD9688-0B9C-3B5C-1115-6B97161FBD26}"/>
              </a:ext>
            </a:extLst>
          </p:cNvPr>
          <p:cNvSpPr txBox="1"/>
          <p:nvPr/>
        </p:nvSpPr>
        <p:spPr>
          <a:xfrm>
            <a:off x="505326" y="4637842"/>
            <a:ext cx="8237619" cy="1477328"/>
          </a:xfrm>
          <a:prstGeom prst="rect">
            <a:avLst/>
          </a:prstGeom>
          <a:noFill/>
        </p:spPr>
        <p:txBody>
          <a:bodyPr wrap="square">
            <a:spAutoFit/>
          </a:bodyPr>
          <a:lstStyle/>
          <a:p>
            <a:r>
              <a:rPr lang="pt-PT" dirty="0"/>
              <a:t>Depois da cessação do seu mandato e durante um período de dois anos os membros do conselho de administração não podem estabelecer qualquer vínculo ou relação contratual com as empresas, grupos de empresas ou outras entidades destinatárias da atividade da respetiva entidade reguladora, tendo direito no referido período a uma compensação equivalente a 1/2 do vencimento mensal.</a:t>
            </a:r>
          </a:p>
        </p:txBody>
      </p:sp>
    </p:spTree>
    <p:extLst>
      <p:ext uri="{BB962C8B-B14F-4D97-AF65-F5344CB8AC3E}">
        <p14:creationId xmlns:p14="http://schemas.microsoft.com/office/powerpoint/2010/main" val="19699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880C3A-A454-0C54-2DA2-82226EFA45AD}"/>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2185AB70-35E8-0D2E-2DB3-7CE9A88009EC}"/>
              </a:ext>
            </a:extLst>
          </p:cNvPr>
          <p:cNvSpPr txBox="1"/>
          <p:nvPr/>
        </p:nvSpPr>
        <p:spPr>
          <a:xfrm>
            <a:off x="505326" y="645513"/>
            <a:ext cx="68185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2000" b="1" kern="0" dirty="0">
                <a:solidFill>
                  <a:srgbClr val="1F497D"/>
                </a:solidFill>
              </a:rPr>
              <a:t>Critérios para verificação independência </a:t>
            </a:r>
            <a:endParaRPr kumimoji="0" lang="pt-P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4A48DCC8-FEF0-C1BB-70F0-8EDAD5311EAA}"/>
              </a:ext>
            </a:extLst>
          </p:cNvPr>
          <p:cNvSpPr txBox="1"/>
          <p:nvPr/>
        </p:nvSpPr>
        <p:spPr>
          <a:xfrm>
            <a:off x="505326" y="1120676"/>
            <a:ext cx="8301790" cy="3970318"/>
          </a:xfrm>
          <a:prstGeom prst="rect">
            <a:avLst/>
          </a:prstGeom>
          <a:noFill/>
        </p:spPr>
        <p:txBody>
          <a:bodyPr wrap="square">
            <a:spAutoFit/>
          </a:bodyPr>
          <a:lstStyle/>
          <a:p>
            <a:pPr marL="285750" indent="-285750">
              <a:buFont typeface="Arial" panose="020B0604020202020204" pitchFamily="34" charset="0"/>
              <a:buChar char="•"/>
            </a:pPr>
            <a:r>
              <a:rPr lang="pt-PT" dirty="0"/>
              <a:t>Base jurídica da independência</a:t>
            </a:r>
          </a:p>
          <a:p>
            <a:pPr marL="285750" indent="-285750">
              <a:buFont typeface="Arial" panose="020B0604020202020204" pitchFamily="34" charset="0"/>
              <a:buChar char="•"/>
            </a:pPr>
            <a:r>
              <a:rPr lang="pt-PT" dirty="0"/>
              <a:t>Proteção face a instruções do Governo</a:t>
            </a:r>
          </a:p>
          <a:p>
            <a:pPr marL="285750" indent="-285750">
              <a:buFont typeface="Arial" panose="020B0604020202020204" pitchFamily="34" charset="0"/>
              <a:buChar char="•"/>
            </a:pPr>
            <a:r>
              <a:rPr lang="pt-PT" dirty="0"/>
              <a:t>Nomeação e destituição dos dirigentes</a:t>
            </a:r>
          </a:p>
          <a:p>
            <a:pPr marL="285750" indent="-285750">
              <a:buFont typeface="Arial" panose="020B0604020202020204" pitchFamily="34" charset="0"/>
              <a:buChar char="•"/>
            </a:pPr>
            <a:r>
              <a:rPr lang="pt-PT" dirty="0"/>
              <a:t>Autonomia financeira e orçamental</a:t>
            </a:r>
          </a:p>
          <a:p>
            <a:pPr marL="285750" indent="-285750">
              <a:buFont typeface="Arial" panose="020B0604020202020204" pitchFamily="34" charset="0"/>
              <a:buChar char="•"/>
            </a:pPr>
            <a:r>
              <a:rPr lang="pt-PT" dirty="0"/>
              <a:t>Autonomia normativa e decisória</a:t>
            </a:r>
          </a:p>
          <a:p>
            <a:pPr marL="285750" indent="-285750">
              <a:buFont typeface="Arial" panose="020B0604020202020204" pitchFamily="34" charset="0"/>
              <a:buChar char="•"/>
            </a:pPr>
            <a:r>
              <a:rPr lang="pt-PT" dirty="0"/>
              <a:t>“</a:t>
            </a:r>
            <a:r>
              <a:rPr lang="pt-PT" dirty="0" err="1"/>
              <a:t>Pinch</a:t>
            </a:r>
            <a:r>
              <a:rPr lang="pt-PT" dirty="0"/>
              <a:t> </a:t>
            </a:r>
            <a:r>
              <a:rPr lang="pt-PT" dirty="0" err="1"/>
              <a:t>points</a:t>
            </a:r>
            <a:r>
              <a:rPr lang="pt-PT" dirty="0"/>
              <a:t>” (pontos críticos de influência - Momentos, processos ou decisões onde a independência do regulador é mais vulnerável a influência indevida)</a:t>
            </a:r>
          </a:p>
          <a:p>
            <a:pPr marL="285750" indent="-285750">
              <a:buFont typeface="Arial" panose="020B0604020202020204" pitchFamily="34" charset="0"/>
              <a:buChar char="•"/>
            </a:pPr>
            <a:r>
              <a:rPr lang="pt-PT" dirty="0"/>
              <a:t>Independência formal (de jure)</a:t>
            </a:r>
          </a:p>
          <a:p>
            <a:pPr marL="285750" indent="-285750">
              <a:buFont typeface="Arial" panose="020B0604020202020204" pitchFamily="34" charset="0"/>
              <a:buChar char="•"/>
            </a:pPr>
            <a:r>
              <a:rPr lang="pt-PT" dirty="0"/>
              <a:t>Independência material (de facto)</a:t>
            </a:r>
          </a:p>
          <a:p>
            <a:pPr marL="285750" indent="-285750">
              <a:buFont typeface="Arial" panose="020B0604020202020204" pitchFamily="34" charset="0"/>
              <a:buChar char="•"/>
            </a:pPr>
            <a:r>
              <a:rPr lang="pt-PT" dirty="0"/>
              <a:t>Missão </a:t>
            </a:r>
            <a:r>
              <a:rPr lang="pt-PT" dirty="0" err="1"/>
              <a:t>vs</a:t>
            </a:r>
            <a:r>
              <a:rPr lang="pt-PT" dirty="0"/>
              <a:t> políticas públicas</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pt-PT" dirty="0"/>
          </a:p>
          <a:p>
            <a:r>
              <a:rPr lang="pt-PT" dirty="0"/>
              <a:t>Fonte: </a:t>
            </a:r>
            <a:r>
              <a:rPr lang="en-US" dirty="0">
                <a:hlinkClick r:id="rId3"/>
              </a:rPr>
              <a:t>Being an Independent Regulator (EN)</a:t>
            </a:r>
            <a:r>
              <a:rPr lang="en-US" dirty="0"/>
              <a:t> </a:t>
            </a:r>
            <a:r>
              <a:rPr lang="en-US" dirty="0" err="1"/>
              <a:t>relatório</a:t>
            </a:r>
            <a:r>
              <a:rPr lang="en-US" dirty="0"/>
              <a:t> OCDE, 2016</a:t>
            </a:r>
            <a:endParaRPr lang="pt-PT" dirty="0"/>
          </a:p>
        </p:txBody>
      </p:sp>
    </p:spTree>
    <p:extLst>
      <p:ext uri="{BB962C8B-B14F-4D97-AF65-F5344CB8AC3E}">
        <p14:creationId xmlns:p14="http://schemas.microsoft.com/office/powerpoint/2010/main" val="404879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1">
            <a:extLst>
              <a:ext uri="{FF2B5EF4-FFF2-40B4-BE49-F238E27FC236}">
                <a16:creationId xmlns:a16="http://schemas.microsoft.com/office/drawing/2014/main" id="{9C355D9A-E06C-CC8A-D2DE-87D61BFCC82B}"/>
              </a:ext>
            </a:extLst>
          </p:cNvPr>
          <p:cNvSpPr/>
          <p:nvPr/>
        </p:nvSpPr>
        <p:spPr>
          <a:xfrm>
            <a:off x="373017" y="287255"/>
            <a:ext cx="77048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Caso prático 1 – </a:t>
            </a:r>
            <a:r>
              <a:rPr lang="pt-PT" sz="1600" kern="0" dirty="0">
                <a:solidFill>
                  <a:prstClr val="black"/>
                </a:solidFill>
              </a:rPr>
              <a:t>Analisar o nível de verificação do n.º 2 do artigo 17.º da lei das ER</a:t>
            </a:r>
            <a:endParaRPr kumimoji="0" lang="pt-PT" sz="2000" b="1" i="0" u="none" strike="noStrike" kern="0" cap="none" spc="0" normalizeH="0" baseline="0" noProof="0" dirty="0">
              <a:ln>
                <a:noFill/>
              </a:ln>
              <a:solidFill>
                <a:srgbClr val="1F497D"/>
              </a:solidFill>
              <a:effectLst/>
              <a:uLnTx/>
              <a:uFillTx/>
            </a:endParaRPr>
          </a:p>
        </p:txBody>
      </p:sp>
      <p:pic>
        <p:nvPicPr>
          <p:cNvPr id="2" name="Imagem 1">
            <a:extLst>
              <a:ext uri="{FF2B5EF4-FFF2-40B4-BE49-F238E27FC236}">
                <a16:creationId xmlns:a16="http://schemas.microsoft.com/office/drawing/2014/main" id="{9B6A2DC2-0492-C8DF-92B0-0BD661CEE03F}"/>
              </a:ext>
            </a:extLst>
          </p:cNvPr>
          <p:cNvPicPr>
            <a:picLocks noChangeAspect="1"/>
          </p:cNvPicPr>
          <p:nvPr/>
        </p:nvPicPr>
        <p:blipFill>
          <a:blip r:embed="rId3"/>
          <a:stretch>
            <a:fillRect/>
          </a:stretch>
        </p:blipFill>
        <p:spPr>
          <a:xfrm>
            <a:off x="575310" y="769620"/>
            <a:ext cx="7993380" cy="5318760"/>
          </a:xfrm>
          <a:prstGeom prst="rect">
            <a:avLst/>
          </a:prstGeom>
        </p:spPr>
      </p:pic>
    </p:spTree>
    <p:extLst>
      <p:ext uri="{BB962C8B-B14F-4D97-AF65-F5344CB8AC3E}">
        <p14:creationId xmlns:p14="http://schemas.microsoft.com/office/powerpoint/2010/main" val="314702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32B5D8-5164-6992-1A39-ED3C09C44424}"/>
            </a:ext>
          </a:extLst>
        </p:cNvPr>
        <p:cNvGrpSpPr/>
        <p:nvPr/>
      </p:nvGrpSpPr>
      <p:grpSpPr>
        <a:xfrm>
          <a:off x="0" y="0"/>
          <a:ext cx="0" cy="0"/>
          <a:chOff x="0" y="0"/>
          <a:chExt cx="0" cy="0"/>
        </a:xfrm>
      </p:grpSpPr>
      <p:sp>
        <p:nvSpPr>
          <p:cNvPr id="3" name="Rectângulo 1">
            <a:extLst>
              <a:ext uri="{FF2B5EF4-FFF2-40B4-BE49-F238E27FC236}">
                <a16:creationId xmlns:a16="http://schemas.microsoft.com/office/drawing/2014/main" id="{E3D5145F-F522-6547-3180-9A97A658AB2F}"/>
              </a:ext>
            </a:extLst>
          </p:cNvPr>
          <p:cNvSpPr/>
          <p:nvPr/>
        </p:nvSpPr>
        <p:spPr>
          <a:xfrm>
            <a:off x="373017" y="287255"/>
            <a:ext cx="770485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Caso prático 2 – </a:t>
            </a:r>
            <a:r>
              <a:rPr kumimoji="0" lang="pt-PT" sz="1600" b="0" i="0" u="none" strike="noStrike" kern="0" cap="none" spc="0" normalizeH="0" baseline="0" noProof="0" dirty="0">
                <a:ln>
                  <a:noFill/>
                </a:ln>
                <a:solidFill>
                  <a:prstClr val="black"/>
                </a:solidFill>
                <a:effectLst/>
                <a:uLnTx/>
                <a:uFillTx/>
                <a:latin typeface="Calibri" panose="020F0502020204030204"/>
                <a:ea typeface="+mn-ea"/>
                <a:cs typeface="+mn-cs"/>
              </a:rPr>
              <a:t>verificação da independência </a:t>
            </a:r>
            <a:endPar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B4BE8853-69C7-8067-37B0-40158F2FE5C2}"/>
              </a:ext>
            </a:extLst>
          </p:cNvPr>
          <p:cNvPicPr>
            <a:picLocks noChangeAspect="1"/>
          </p:cNvPicPr>
          <p:nvPr/>
        </p:nvPicPr>
        <p:blipFill>
          <a:blip r:embed="rId3"/>
          <a:stretch>
            <a:fillRect/>
          </a:stretch>
        </p:blipFill>
        <p:spPr>
          <a:xfrm>
            <a:off x="224287" y="1115269"/>
            <a:ext cx="8510318" cy="3141147"/>
          </a:xfrm>
          <a:prstGeom prst="rect">
            <a:avLst/>
          </a:prstGeom>
        </p:spPr>
      </p:pic>
    </p:spTree>
    <p:extLst>
      <p:ext uri="{BB962C8B-B14F-4D97-AF65-F5344CB8AC3E}">
        <p14:creationId xmlns:p14="http://schemas.microsoft.com/office/powerpoint/2010/main" val="251474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215F3AB-1C3C-3ED5-5E53-9334FA076E0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7D8B5B8-E164-3932-8FF3-83ADAD9C18C3}"/>
              </a:ext>
            </a:extLst>
          </p:cNvPr>
          <p:cNvPicPr>
            <a:picLocks noChangeAspect="1"/>
          </p:cNvPicPr>
          <p:nvPr/>
        </p:nvPicPr>
        <p:blipFill>
          <a:blip r:embed="rId3"/>
          <a:stretch>
            <a:fillRect/>
          </a:stretch>
        </p:blipFill>
        <p:spPr>
          <a:xfrm>
            <a:off x="428583" y="1885603"/>
            <a:ext cx="2595209" cy="3690435"/>
          </a:xfrm>
          <a:prstGeom prst="rect">
            <a:avLst/>
          </a:prstGeom>
        </p:spPr>
      </p:pic>
      <p:sp>
        <p:nvSpPr>
          <p:cNvPr id="7" name="Rectângulo 1">
            <a:extLst>
              <a:ext uri="{FF2B5EF4-FFF2-40B4-BE49-F238E27FC236}">
                <a16:creationId xmlns:a16="http://schemas.microsoft.com/office/drawing/2014/main" id="{2F75C912-CD56-1746-D7EB-7A8AF0E4AD7C}"/>
              </a:ext>
            </a:extLst>
          </p:cNvPr>
          <p:cNvSpPr/>
          <p:nvPr/>
        </p:nvSpPr>
        <p:spPr>
          <a:xfrm>
            <a:off x="719572" y="531543"/>
            <a:ext cx="770485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Preparação para a próxima aula </a:t>
            </a:r>
          </a:p>
        </p:txBody>
      </p:sp>
      <p:pic>
        <p:nvPicPr>
          <p:cNvPr id="11" name="Imagem 10">
            <a:extLst>
              <a:ext uri="{FF2B5EF4-FFF2-40B4-BE49-F238E27FC236}">
                <a16:creationId xmlns:a16="http://schemas.microsoft.com/office/drawing/2014/main" id="{15A1BB88-2B32-F700-734D-7CD00DC9FDA4}"/>
              </a:ext>
            </a:extLst>
          </p:cNvPr>
          <p:cNvPicPr>
            <a:picLocks noChangeAspect="1"/>
          </p:cNvPicPr>
          <p:nvPr/>
        </p:nvPicPr>
        <p:blipFill>
          <a:blip r:embed="rId4"/>
          <a:stretch>
            <a:fillRect/>
          </a:stretch>
        </p:blipFill>
        <p:spPr>
          <a:xfrm>
            <a:off x="6000605" y="1857023"/>
            <a:ext cx="2754827" cy="3600797"/>
          </a:xfrm>
          <a:prstGeom prst="rect">
            <a:avLst/>
          </a:prstGeom>
        </p:spPr>
      </p:pic>
      <p:pic>
        <p:nvPicPr>
          <p:cNvPr id="3" name="Imagem 2">
            <a:extLst>
              <a:ext uri="{FF2B5EF4-FFF2-40B4-BE49-F238E27FC236}">
                <a16:creationId xmlns:a16="http://schemas.microsoft.com/office/drawing/2014/main" id="{6FB933EA-625E-A104-891D-C5A4A44FE110}"/>
              </a:ext>
            </a:extLst>
          </p:cNvPr>
          <p:cNvPicPr>
            <a:picLocks noChangeAspect="1"/>
          </p:cNvPicPr>
          <p:nvPr/>
        </p:nvPicPr>
        <p:blipFill>
          <a:blip r:embed="rId5"/>
          <a:stretch>
            <a:fillRect/>
          </a:stretch>
        </p:blipFill>
        <p:spPr>
          <a:xfrm>
            <a:off x="3214594" y="1857023"/>
            <a:ext cx="2595209" cy="3747594"/>
          </a:xfrm>
          <a:prstGeom prst="rect">
            <a:avLst/>
          </a:prstGeom>
        </p:spPr>
      </p:pic>
      <p:sp>
        <p:nvSpPr>
          <p:cNvPr id="4" name="CaixaDeTexto 3">
            <a:extLst>
              <a:ext uri="{FF2B5EF4-FFF2-40B4-BE49-F238E27FC236}">
                <a16:creationId xmlns:a16="http://schemas.microsoft.com/office/drawing/2014/main" id="{7DD8046E-B02C-75F2-8D83-6BBB3310D055}"/>
              </a:ext>
            </a:extLst>
          </p:cNvPr>
          <p:cNvSpPr txBox="1"/>
          <p:nvPr/>
        </p:nvSpPr>
        <p:spPr>
          <a:xfrm>
            <a:off x="1247536" y="1431653"/>
            <a:ext cx="1207699" cy="338554"/>
          </a:xfrm>
          <a:prstGeom prst="rect">
            <a:avLst/>
          </a:prstGeom>
          <a:noFill/>
        </p:spPr>
        <p:txBody>
          <a:bodyPr wrap="square" rtlCol="0">
            <a:spAutoFit/>
          </a:bodyPr>
          <a:lstStyle/>
          <a:p>
            <a:r>
              <a:rPr lang="pt-PT" sz="1600" dirty="0"/>
              <a:t>Artigo 1</a:t>
            </a:r>
          </a:p>
        </p:txBody>
      </p:sp>
      <p:sp>
        <p:nvSpPr>
          <p:cNvPr id="6" name="CaixaDeTexto 5">
            <a:extLst>
              <a:ext uri="{FF2B5EF4-FFF2-40B4-BE49-F238E27FC236}">
                <a16:creationId xmlns:a16="http://schemas.microsoft.com/office/drawing/2014/main" id="{9F29806E-98BB-AF65-CC0A-38E05DC23A4E}"/>
              </a:ext>
            </a:extLst>
          </p:cNvPr>
          <p:cNvSpPr txBox="1"/>
          <p:nvPr/>
        </p:nvSpPr>
        <p:spPr>
          <a:xfrm>
            <a:off x="3968150" y="1399629"/>
            <a:ext cx="1207699" cy="338554"/>
          </a:xfrm>
          <a:prstGeom prst="rect">
            <a:avLst/>
          </a:prstGeom>
          <a:noFill/>
        </p:spPr>
        <p:txBody>
          <a:bodyPr wrap="square" rtlCol="0">
            <a:spAutoFit/>
          </a:bodyPr>
          <a:lstStyle/>
          <a:p>
            <a:r>
              <a:rPr lang="pt-PT" sz="1600" dirty="0"/>
              <a:t>Artigo 2</a:t>
            </a:r>
          </a:p>
        </p:txBody>
      </p:sp>
      <p:sp>
        <p:nvSpPr>
          <p:cNvPr id="8" name="CaixaDeTexto 7">
            <a:extLst>
              <a:ext uri="{FF2B5EF4-FFF2-40B4-BE49-F238E27FC236}">
                <a16:creationId xmlns:a16="http://schemas.microsoft.com/office/drawing/2014/main" id="{F74398C5-ABB0-552F-2B52-301B14D4855C}"/>
              </a:ext>
            </a:extLst>
          </p:cNvPr>
          <p:cNvSpPr txBox="1"/>
          <p:nvPr/>
        </p:nvSpPr>
        <p:spPr>
          <a:xfrm>
            <a:off x="7140214" y="1400180"/>
            <a:ext cx="1207699" cy="338554"/>
          </a:xfrm>
          <a:prstGeom prst="rect">
            <a:avLst/>
          </a:prstGeom>
          <a:noFill/>
        </p:spPr>
        <p:txBody>
          <a:bodyPr wrap="square" rtlCol="0">
            <a:spAutoFit/>
          </a:bodyPr>
          <a:lstStyle/>
          <a:p>
            <a:r>
              <a:rPr lang="pt-PT" sz="1600" dirty="0"/>
              <a:t>Artigo 3</a:t>
            </a:r>
          </a:p>
        </p:txBody>
      </p:sp>
    </p:spTree>
    <p:extLst>
      <p:ext uri="{BB962C8B-B14F-4D97-AF65-F5344CB8AC3E}">
        <p14:creationId xmlns:p14="http://schemas.microsoft.com/office/powerpoint/2010/main" val="403752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1384995"/>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As entidades reguladores: características e modo de funcionamento</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515D6447-81E5-A18B-818F-85732220EF5C}"/>
              </a:ext>
            </a:extLst>
          </p:cNvPr>
          <p:cNvSpPr/>
          <p:nvPr/>
        </p:nvSpPr>
        <p:spPr>
          <a:xfrm>
            <a:off x="739716" y="556338"/>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0E279AEA-D86A-AE6F-B6A9-3E316C4D59CF}"/>
              </a:ext>
            </a:extLst>
          </p:cNvPr>
          <p:cNvSpPr/>
          <p:nvPr/>
        </p:nvSpPr>
        <p:spPr>
          <a:xfrm>
            <a:off x="379676" y="916378"/>
            <a:ext cx="8594208" cy="255454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Condições para a assistência financeira a Portugal* ficou condicionada a Memorando de Entendimento sobre as Condicionalidades de Política Económica – 17 de maio de 2011 - (</a:t>
            </a:r>
            <a:r>
              <a:rPr kumimoji="0" lang="pt-PT" sz="1600" b="0" i="1" u="none" strike="noStrike" kern="0" cap="none" spc="0" normalizeH="0" baseline="0" noProof="0" dirty="0">
                <a:ln>
                  <a:noFill/>
                </a:ln>
                <a:solidFill>
                  <a:prstClr val="black"/>
                </a:solidFill>
                <a:effectLst/>
                <a:uLnTx/>
                <a:uFillTx/>
              </a:rPr>
              <a:t>Memorandum </a:t>
            </a:r>
            <a:r>
              <a:rPr kumimoji="0" lang="pt-PT" sz="1600" b="0" i="1" u="none" strike="noStrike" kern="0" cap="none" spc="0" normalizeH="0" baseline="0" noProof="0" dirty="0" err="1">
                <a:ln>
                  <a:noFill/>
                </a:ln>
                <a:solidFill>
                  <a:prstClr val="black"/>
                </a:solidFill>
                <a:effectLst/>
                <a:uLnTx/>
                <a:uFillTx/>
              </a:rPr>
              <a:t>of</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Understanding</a:t>
            </a:r>
            <a:r>
              <a:rPr kumimoji="0" lang="pt-PT" sz="1600" b="0" i="1" u="none" strike="noStrike" kern="0" cap="none" spc="0" normalizeH="0" baseline="0" noProof="0" dirty="0">
                <a:ln>
                  <a:noFill/>
                </a:ln>
                <a:solidFill>
                  <a:prstClr val="black"/>
                </a:solidFill>
                <a:effectLst/>
                <a:uLnTx/>
                <a:uFillTx/>
              </a:rPr>
              <a:t> – </a:t>
            </a:r>
            <a:r>
              <a:rPr kumimoji="0" lang="pt-PT" sz="1600" b="0" i="1" u="none" strike="noStrike" kern="0" cap="none" spc="0" normalizeH="0" baseline="0" noProof="0" dirty="0" err="1">
                <a:ln>
                  <a:noFill/>
                </a:ln>
                <a:solidFill>
                  <a:prstClr val="black"/>
                </a:solidFill>
                <a:effectLst/>
                <a:uLnTx/>
                <a:uFillTx/>
              </a:rPr>
              <a:t>M</a:t>
            </a:r>
            <a:r>
              <a:rPr kumimoji="0" lang="pt-PT" sz="1600" b="0" i="0" u="none" strike="noStrike" kern="0" cap="none" spc="0" normalizeH="0" baseline="0" noProof="0" dirty="0" err="1">
                <a:ln>
                  <a:noFill/>
                </a:ln>
                <a:solidFill>
                  <a:prstClr val="black"/>
                </a:solidFill>
                <a:effectLst/>
                <a:uLnTx/>
                <a:uFillTx/>
              </a:rPr>
              <a:t>oU</a:t>
            </a:r>
            <a:r>
              <a:rPr kumimoji="0" lang="pt-PT" sz="1600" b="0" i="0" u="none" strike="noStrike" kern="0" cap="none" spc="0" normalizeH="0" baseline="0" noProof="0" dirty="0">
                <a:ln>
                  <a:noFill/>
                </a:ln>
                <a:solidFill>
                  <a:prstClr val="black"/>
                </a:solidFill>
                <a:effectLst/>
                <a:uLnTx/>
                <a:uFillTx/>
              </a:rPr>
              <a:t>) e do Contrato de Financiamento.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Antes da assinatura do </a:t>
            </a:r>
            <a:r>
              <a:rPr kumimoji="0" lang="pt-PT" sz="1600" b="0" i="0" u="none" strike="noStrike" kern="0" cap="none" spc="0" normalizeH="0" baseline="0" noProof="0" dirty="0" err="1">
                <a:ln>
                  <a:noFill/>
                </a:ln>
                <a:solidFill>
                  <a:prstClr val="black"/>
                </a:solidFill>
                <a:effectLst/>
                <a:uLnTx/>
                <a:uFillTx/>
              </a:rPr>
              <a:t>MoU</a:t>
            </a:r>
            <a:r>
              <a:rPr kumimoji="0" lang="pt-PT" sz="1600" b="0" i="0" u="none" strike="noStrike" kern="0" cap="none" spc="0" normalizeH="0" baseline="0" noProof="0" dirty="0">
                <a:ln>
                  <a:noFill/>
                </a:ln>
                <a:solidFill>
                  <a:prstClr val="black"/>
                </a:solidFill>
                <a:effectLst/>
                <a:uLnTx/>
                <a:uFillTx/>
              </a:rPr>
              <a:t>, Portugal cumpriu as ações prévias (</a:t>
            </a:r>
            <a:r>
              <a:rPr kumimoji="0" lang="pt-PT" sz="1600" b="0" i="1" u="none" strike="noStrike" kern="0" cap="none" spc="0" normalizeH="0" baseline="0" noProof="0" dirty="0">
                <a:ln>
                  <a:noFill/>
                </a:ln>
                <a:solidFill>
                  <a:prstClr val="black"/>
                </a:solidFill>
                <a:effectLst/>
                <a:uLnTx/>
                <a:uFillTx/>
              </a:rPr>
              <a:t>prior </a:t>
            </a:r>
            <a:r>
              <a:rPr kumimoji="0" lang="pt-PT" sz="1600" b="0" i="1" u="none" strike="noStrike" kern="0" cap="none" spc="0" normalizeH="0" baseline="0" noProof="0" dirty="0" err="1">
                <a:ln>
                  <a:noFill/>
                </a:ln>
                <a:solidFill>
                  <a:prstClr val="black"/>
                </a:solidFill>
                <a:effectLst/>
                <a:uLnTx/>
                <a:uFillTx/>
              </a:rPr>
              <a:t>actions</a:t>
            </a:r>
            <a:r>
              <a:rPr kumimoji="0" lang="pt-PT" sz="1600" b="0" i="0" u="none" strike="noStrike" kern="0" cap="none" spc="0" normalizeH="0" baseline="0" noProof="0" dirty="0">
                <a:ln>
                  <a:noFill/>
                </a:ln>
                <a:solidFill>
                  <a:prstClr val="black"/>
                </a:solidFill>
                <a:effectLst/>
                <a:uLnTx/>
                <a:uFillTx/>
              </a:rPr>
              <a:t>) fixadas no Memorando de Políticas Económicas e Financeiras (</a:t>
            </a:r>
            <a:r>
              <a:rPr kumimoji="0" lang="pt-PT" sz="1600" b="0" i="1" u="none" strike="noStrike" kern="0" cap="none" spc="0" normalizeH="0" baseline="0" noProof="0" dirty="0">
                <a:ln>
                  <a:noFill/>
                </a:ln>
                <a:solidFill>
                  <a:prstClr val="black"/>
                </a:solidFill>
                <a:effectLst/>
                <a:uLnTx/>
                <a:uFillTx/>
              </a:rPr>
              <a:t>Memorandum </a:t>
            </a:r>
            <a:r>
              <a:rPr kumimoji="0" lang="pt-PT" sz="1600" b="0" i="1" u="none" strike="noStrike" kern="0" cap="none" spc="0" normalizeH="0" baseline="0" noProof="0" dirty="0" err="1">
                <a:ln>
                  <a:noFill/>
                </a:ln>
                <a:solidFill>
                  <a:prstClr val="black"/>
                </a:solidFill>
                <a:effectLst/>
                <a:uLnTx/>
                <a:uFillTx/>
              </a:rPr>
              <a:t>of</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Economic</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and</a:t>
            </a:r>
            <a:r>
              <a:rPr kumimoji="0" lang="pt-PT" sz="1600" b="0" i="1" u="none" strike="noStrike" kern="0" cap="none" spc="0" normalizeH="0" baseline="0" noProof="0" dirty="0">
                <a:ln>
                  <a:noFill/>
                </a:ln>
                <a:solidFill>
                  <a:prstClr val="black"/>
                </a:solidFill>
                <a:effectLst/>
                <a:uLnTx/>
                <a:uFillTx/>
              </a:rPr>
              <a:t> Financial Policies – MEFP</a:t>
            </a:r>
            <a:r>
              <a:rPr kumimoji="0" lang="pt-PT" sz="1600" b="0" i="0" u="none" strike="noStrike" kern="0" cap="none" spc="0" normalizeH="0" baseline="0" noProof="0" dirty="0">
                <a:ln>
                  <a:noFill/>
                </a:ln>
                <a:solidFill>
                  <a:prstClr val="black"/>
                </a:solidFill>
                <a:effectLst/>
                <a:uLnTx/>
                <a:uFillTx/>
              </a:rPr>
              <a:t>), que estão também incluídas no </a:t>
            </a:r>
            <a:r>
              <a:rPr kumimoji="0" lang="pt-PT" sz="1600" b="0" i="0" u="none" strike="noStrike" kern="0" cap="none" spc="0" normalizeH="0" baseline="0" noProof="0" dirty="0" err="1">
                <a:ln>
                  <a:noFill/>
                </a:ln>
                <a:solidFill>
                  <a:prstClr val="black"/>
                </a:solidFill>
                <a:effectLst/>
                <a:uLnTx/>
                <a:uFillTx/>
              </a:rPr>
              <a:t>MoU</a:t>
            </a:r>
            <a:r>
              <a:rPr kumimoji="0" lang="pt-PT" sz="16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a:t>
            </a:r>
            <a:endParaRPr kumimoji="0" lang="en-GB" sz="1600" b="0" i="0" u="none" strike="noStrike" kern="0" cap="none" spc="0" normalizeH="0" baseline="0" noProof="0" dirty="0">
              <a:ln>
                <a:noFill/>
              </a:ln>
              <a:solidFill>
                <a:prstClr val="black"/>
              </a:solidFill>
              <a:effectLst/>
              <a:uLnTx/>
              <a:uFillTx/>
            </a:endParaRPr>
          </a:p>
        </p:txBody>
      </p:sp>
      <p:sp>
        <p:nvSpPr>
          <p:cNvPr id="4" name="Retângulo 3">
            <a:extLst>
              <a:ext uri="{FF2B5EF4-FFF2-40B4-BE49-F238E27FC236}">
                <a16:creationId xmlns:a16="http://schemas.microsoft.com/office/drawing/2014/main" id="{E138D6E1-9AC9-2117-98FB-A307370484EF}"/>
              </a:ext>
            </a:extLst>
          </p:cNvPr>
          <p:cNvSpPr/>
          <p:nvPr/>
        </p:nvSpPr>
        <p:spPr>
          <a:xfrm>
            <a:off x="331468" y="3652682"/>
            <a:ext cx="862833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Em 8 de Abril de 2011, os Ministros do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e do ECOFIN emitiram uma declaração esclarecendo que o apoio financeiro da UE (mecanismo europeu de estabilização financeira – </a:t>
            </a:r>
            <a:r>
              <a:rPr kumimoji="0" lang="pt-PT" sz="1600" b="0" i="1" u="none" strike="noStrike" kern="0" cap="none" spc="0" normalizeH="0" baseline="0" noProof="0" dirty="0" err="1">
                <a:ln>
                  <a:noFill/>
                </a:ln>
                <a:solidFill>
                  <a:prstClr val="black"/>
                </a:solidFill>
                <a:effectLst/>
                <a:uLnTx/>
                <a:uFillTx/>
              </a:rPr>
              <a:t>european</a:t>
            </a:r>
            <a:r>
              <a:rPr kumimoji="0" lang="pt-PT" sz="1600" b="0" i="1" u="none" strike="noStrike" kern="0" cap="none" spc="0" normalizeH="0" baseline="0" noProof="0" dirty="0">
                <a:ln>
                  <a:noFill/>
                </a:ln>
                <a:solidFill>
                  <a:prstClr val="black"/>
                </a:solidFill>
                <a:effectLst/>
                <a:uLnTx/>
                <a:uFillTx/>
              </a:rPr>
              <a:t> financial </a:t>
            </a:r>
            <a:r>
              <a:rPr kumimoji="0" lang="pt-PT" sz="1600" b="0" i="1" u="none" strike="noStrike" kern="0" cap="none" spc="0" normalizeH="0" baseline="0" noProof="0" dirty="0" err="1">
                <a:ln>
                  <a:noFill/>
                </a:ln>
                <a:solidFill>
                  <a:prstClr val="black"/>
                </a:solidFill>
                <a:effectLst/>
                <a:uLnTx/>
                <a:uFillTx/>
              </a:rPr>
              <a:t>stabilisation</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mechanism</a:t>
            </a:r>
            <a:r>
              <a:rPr kumimoji="0" lang="pt-PT" sz="1600" b="0" i="1" u="none" strike="noStrike" kern="0" cap="none" spc="0" normalizeH="0" baseline="0" noProof="0" dirty="0">
                <a:ln>
                  <a:noFill/>
                </a:ln>
                <a:solidFill>
                  <a:prstClr val="black"/>
                </a:solidFill>
                <a:effectLst/>
                <a:uLnTx/>
                <a:uFillTx/>
              </a:rPr>
              <a:t> </a:t>
            </a:r>
            <a:r>
              <a:rPr kumimoji="0" lang="pt-PT" sz="1600" b="0" i="0" u="none" strike="noStrike" kern="0" cap="none" spc="0" normalizeH="0" baseline="0" noProof="0" dirty="0">
                <a:ln>
                  <a:noFill/>
                </a:ln>
                <a:solidFill>
                  <a:prstClr val="black"/>
                </a:solidFill>
                <a:effectLst/>
                <a:uLnTx/>
                <a:uFillTx/>
              </a:rPr>
              <a:t>— EFSM) e da zona euro (facilidade europeia de estabilidade financeira - </a:t>
            </a:r>
            <a:r>
              <a:rPr kumimoji="0" lang="pt-PT" sz="1600" b="0" i="1" u="none" strike="noStrike" kern="0" cap="none" spc="0" normalizeH="0" baseline="0" noProof="0" dirty="0" err="1">
                <a:ln>
                  <a:noFill/>
                </a:ln>
                <a:solidFill>
                  <a:prstClr val="black"/>
                </a:solidFill>
                <a:effectLst/>
                <a:uLnTx/>
                <a:uFillTx/>
              </a:rPr>
              <a:t>european</a:t>
            </a:r>
            <a:r>
              <a:rPr kumimoji="0" lang="pt-PT" sz="1600" b="0" i="1" u="none" strike="noStrike" kern="0" cap="none" spc="0" normalizeH="0" baseline="0" noProof="0" dirty="0">
                <a:ln>
                  <a:noFill/>
                </a:ln>
                <a:solidFill>
                  <a:prstClr val="black"/>
                </a:solidFill>
                <a:effectLst/>
                <a:uLnTx/>
                <a:uFillTx/>
              </a:rPr>
              <a:t> financial </a:t>
            </a:r>
            <a:r>
              <a:rPr kumimoji="0" lang="pt-PT" sz="1600" b="0" i="1" u="none" strike="noStrike" kern="0" cap="none" spc="0" normalizeH="0" baseline="0" noProof="0" dirty="0" err="1">
                <a:ln>
                  <a:noFill/>
                </a:ln>
                <a:solidFill>
                  <a:prstClr val="black"/>
                </a:solidFill>
                <a:effectLst/>
                <a:uLnTx/>
                <a:uFillTx/>
              </a:rPr>
              <a:t>stability</a:t>
            </a:r>
            <a:r>
              <a:rPr kumimoji="0" lang="pt-PT" sz="1600" b="0" i="1" u="none" strike="noStrike" kern="0" cap="none" spc="0" normalizeH="0" baseline="0" noProof="0" dirty="0">
                <a:ln>
                  <a:noFill/>
                </a:ln>
                <a:solidFill>
                  <a:prstClr val="black"/>
                </a:solidFill>
                <a:effectLst/>
                <a:uLnTx/>
                <a:uFillTx/>
              </a:rPr>
              <a:t> </a:t>
            </a:r>
            <a:r>
              <a:rPr kumimoji="0" lang="pt-PT" sz="1600" b="0" i="1" u="none" strike="noStrike" kern="0" cap="none" spc="0" normalizeH="0" baseline="0" noProof="0" dirty="0" err="1">
                <a:ln>
                  <a:noFill/>
                </a:ln>
                <a:solidFill>
                  <a:prstClr val="black"/>
                </a:solidFill>
                <a:effectLst/>
                <a:uLnTx/>
                <a:uFillTx/>
              </a:rPr>
              <a:t>facility</a:t>
            </a:r>
            <a:r>
              <a:rPr kumimoji="0" lang="pt-PT" sz="1600" b="0" i="1" u="none" strike="noStrike" kern="0" cap="none" spc="0" normalizeH="0" baseline="0" noProof="0" dirty="0">
                <a:ln>
                  <a:noFill/>
                </a:ln>
                <a:solidFill>
                  <a:prstClr val="black"/>
                </a:solidFill>
                <a:effectLst/>
                <a:uLnTx/>
                <a:uFillTx/>
              </a:rPr>
              <a:t> </a:t>
            </a:r>
            <a:r>
              <a:rPr kumimoji="0" lang="pt-PT" sz="1600" b="0" i="0" u="none" strike="noStrike" kern="0" cap="none" spc="0" normalizeH="0" baseline="0" noProof="0" dirty="0">
                <a:ln>
                  <a:noFill/>
                </a:ln>
                <a:solidFill>
                  <a:prstClr val="black"/>
                </a:solidFill>
                <a:effectLst/>
                <a:uLnTx/>
                <a:uFillTx/>
              </a:rPr>
              <a:t>— EFSF) seria providenciado na base de um programa político apoiado num condicionalismo rigoroso e negociado com as  autoridades portuguesas, envolvendo devidamente os principais partidos políticos, pela Comissão Europeia em conjunto com o BCE e com o FMI. Para além do apoio da União Europeia via EFSM, os empréstimos do EFSF irão também contribuir para a assistência financeira. O Contrato de Empréstimo da contribuição do EFSF irá especificar que os seus desembolsos estão sujeitos ao cumprimento das condições deste Memorando.</a:t>
            </a:r>
          </a:p>
        </p:txBody>
      </p:sp>
    </p:spTree>
    <p:extLst>
      <p:ext uri="{BB962C8B-B14F-4D97-AF65-F5344CB8AC3E}">
        <p14:creationId xmlns:p14="http://schemas.microsoft.com/office/powerpoint/2010/main" val="197588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3C706CEF-3FAD-0961-15AF-46B0448B500C}"/>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tângulo 2">
            <a:extLst>
              <a:ext uri="{FF2B5EF4-FFF2-40B4-BE49-F238E27FC236}">
                <a16:creationId xmlns:a16="http://schemas.microsoft.com/office/drawing/2014/main" id="{6BBA96FE-0EED-1241-B720-9D0551F1D011}"/>
              </a:ext>
            </a:extLst>
          </p:cNvPr>
          <p:cNvSpPr/>
          <p:nvPr/>
        </p:nvSpPr>
        <p:spPr>
          <a:xfrm>
            <a:off x="419781" y="1348789"/>
            <a:ext cx="8467546" cy="38779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Ministros do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 O </a:t>
            </a:r>
            <a:r>
              <a:rPr kumimoji="0" lang="pt-PT" sz="1600" b="0" i="0" u="none" strike="noStrike" kern="0" cap="none" spc="0" normalizeH="0" baseline="0" noProof="0" dirty="0" err="1">
                <a:ln>
                  <a:noFill/>
                </a:ln>
                <a:solidFill>
                  <a:prstClr val="black"/>
                </a:solidFill>
                <a:effectLst/>
                <a:uLnTx/>
                <a:uFillTx/>
              </a:rPr>
              <a:t>Eurogrupo</a:t>
            </a:r>
            <a:r>
              <a:rPr kumimoji="0" lang="pt-PT" sz="1600" b="0" i="0" u="none" strike="noStrike" kern="0" cap="none" spc="0" normalizeH="0" baseline="0" noProof="0" dirty="0">
                <a:ln>
                  <a:noFill/>
                </a:ln>
                <a:solidFill>
                  <a:prstClr val="black"/>
                </a:solidFill>
                <a:effectLst/>
                <a:uLnTx/>
                <a:uFillTx/>
              </a:rPr>
              <a:t> é um órgão informal em que os ministros dos Estados-Membros pertencentes à área do euro debatem assuntos relacionados com as responsabilidades que partilham no que diz respeito ao euro.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Países que usam o Euro – Áustria, Bélgica, Chipre, Estónia, Finlândia, França, Alemanha, Grécia, Irlanda, Itália, Letónia, Lituânia, Luxemburgo, Malta, Países Baixos, Portugal, Eslováquia, Eslovénia, Espanha, Croácia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ECOFIN - O Conselho (Assuntos Económicos e Financeiros – ECOFIN) é responsável pela política da UE em três domínios principais: política económica, fiscalidade e regulamentação dos serviços financeiros. </a:t>
            </a:r>
            <a:r>
              <a:rPr kumimoji="0" lang="pt-PT" sz="1800" b="0" i="0" u="none" strike="noStrike" kern="0" cap="none" spc="0" normalizeH="0" baseline="0" noProof="0" dirty="0">
                <a:ln>
                  <a:noFill/>
                </a:ln>
                <a:solidFill>
                  <a:prstClr val="black"/>
                </a:solidFill>
                <a:effectLst/>
                <a:uLnTx/>
                <a:uFillTx/>
              </a:rPr>
              <a:t>é constituído pelos ministros da Economia e das Finanças de todos os Estados-Membros. Participam também nas reuniões os comissários europeus competentes.</a:t>
            </a: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Troika - Comissão Europeia; BCE; FMI. </a:t>
            </a:r>
          </a:p>
        </p:txBody>
      </p:sp>
    </p:spTree>
    <p:extLst>
      <p:ext uri="{BB962C8B-B14F-4D97-AF65-F5344CB8AC3E}">
        <p14:creationId xmlns:p14="http://schemas.microsoft.com/office/powerpoint/2010/main" val="399278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FBFDEFC2-A1C0-5997-DB54-41C3BFF87215}"/>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582104CA-CD3D-09EC-A743-4E47D1AEDCC0}"/>
              </a:ext>
            </a:extLst>
          </p:cNvPr>
          <p:cNvSpPr/>
          <p:nvPr/>
        </p:nvSpPr>
        <p:spPr>
          <a:xfrm>
            <a:off x="370280" y="1340768"/>
            <a:ext cx="8594208" cy="44627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200" b="0" i="1" u="none" strike="noStrike" kern="0" cap="none" spc="0" normalizeH="0" baseline="0" noProof="0" dirty="0">
                <a:ln>
                  <a:noFill/>
                </a:ln>
                <a:solidFill>
                  <a:prstClr val="black"/>
                </a:solidFill>
                <a:effectLst/>
                <a:uLnTx/>
                <a:uFillTx/>
              </a:rPr>
              <a:t>Liberalização dos mercados de </a:t>
            </a:r>
            <a:r>
              <a:rPr kumimoji="0" lang="pt-PT" sz="1200" b="0" i="1" u="none" strike="noStrike" kern="0" cap="none" spc="0" normalizeH="0" baseline="0" noProof="0" dirty="0" err="1">
                <a:ln>
                  <a:noFill/>
                </a:ln>
                <a:solidFill>
                  <a:prstClr val="black"/>
                </a:solidFill>
                <a:effectLst/>
                <a:uLnTx/>
                <a:uFillTx/>
              </a:rPr>
              <a:t>electricidade</a:t>
            </a:r>
            <a:r>
              <a:rPr kumimoji="0" lang="pt-PT" sz="1200" b="0" i="1" u="none" strike="noStrike" kern="0" cap="none" spc="0" normalizeH="0" baseline="0" noProof="0" dirty="0">
                <a:ln>
                  <a:noFill/>
                </a:ln>
                <a:solidFill>
                  <a:prstClr val="black"/>
                </a:solidFill>
                <a:effectLst/>
                <a:uLnTx/>
                <a:uFillTx/>
              </a:rPr>
              <a:t> e gás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5.2. Transpor o Terceiro Pacote de Energia da União Europeia até </a:t>
            </a:r>
            <a:r>
              <a:rPr kumimoji="0" lang="pt-PT" sz="1200" b="1" i="0" u="none" strike="noStrike" kern="0" cap="none" spc="0" normalizeH="0" baseline="0" noProof="0" dirty="0">
                <a:ln>
                  <a:noFill/>
                </a:ln>
                <a:solidFill>
                  <a:prstClr val="black"/>
                </a:solidFill>
                <a:effectLst/>
                <a:uLnTx/>
                <a:uFillTx/>
              </a:rPr>
              <a:t>ao final de Junho de 2011</a:t>
            </a:r>
            <a:r>
              <a:rPr kumimoji="0" lang="pt-PT" sz="1200" b="0" i="0" u="none" strike="noStrike" kern="0" cap="none" spc="0" normalizeH="0" baseline="0" noProof="0" dirty="0">
                <a:ln>
                  <a:noFill/>
                </a:ln>
                <a:solidFill>
                  <a:prstClr val="black"/>
                </a:solidFill>
                <a:effectLst/>
                <a:uLnTx/>
                <a:uFillTx/>
              </a:rPr>
              <a:t>, o que garantirá a independência da autoridade </a:t>
            </a:r>
            <a:r>
              <a:rPr kumimoji="0" lang="pt-PT" sz="1200" b="0" i="0" u="none" strike="noStrike" kern="0" cap="none" spc="0" normalizeH="0" baseline="0" noProof="0" dirty="0">
                <a:ln>
                  <a:noFill/>
                </a:ln>
                <a:solidFill>
                  <a:srgbClr val="FF0000"/>
                </a:solidFill>
                <a:effectLst/>
                <a:uLnTx/>
                <a:uFillTx/>
              </a:rPr>
              <a:t>reguladora </a:t>
            </a:r>
            <a:r>
              <a:rPr kumimoji="0" lang="pt-PT" sz="1200" b="0" i="0" u="none" strike="noStrike" kern="0" cap="none" spc="0" normalizeH="0" baseline="0" noProof="0" dirty="0">
                <a:ln>
                  <a:noFill/>
                </a:ln>
                <a:solidFill>
                  <a:prstClr val="black"/>
                </a:solidFill>
                <a:effectLst/>
                <a:uLnTx/>
                <a:uFillTx/>
              </a:rPr>
              <a:t>nacional e todos os poderes previstos no pacote.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Telecomunicações e Serviços Postais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prstClr val="black"/>
                </a:solidFill>
                <a:effectLst/>
                <a:uLnTx/>
                <a:uFillTx/>
              </a:rPr>
              <a:t>Objectivos</a:t>
            </a: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Aumentar a concorrência no mercado, através da redução de barreiras à entrada; garantir o acesso à rede/ </a:t>
            </a:r>
            <a:r>
              <a:rPr kumimoji="0" lang="pt-PT" sz="1200" b="0" i="0" u="none" strike="noStrike" kern="0" cap="none" spc="0" normalizeH="0" baseline="0" noProof="0" dirty="0" err="1">
                <a:ln>
                  <a:noFill/>
                </a:ln>
                <a:solidFill>
                  <a:prstClr val="black"/>
                </a:solidFill>
                <a:effectLst/>
                <a:uLnTx/>
                <a:uFillTx/>
              </a:rPr>
              <a:t>infra‐estrutura</a:t>
            </a:r>
            <a:r>
              <a:rPr kumimoji="0" lang="pt-PT" sz="1200" b="0" i="0" u="none" strike="noStrike" kern="0" cap="none" spc="0" normalizeH="0" baseline="0" noProof="0" dirty="0">
                <a:ln>
                  <a:noFill/>
                </a:ln>
                <a:solidFill>
                  <a:prstClr val="black"/>
                </a:solidFill>
                <a:effectLst/>
                <a:uLnTx/>
                <a:uFillTx/>
              </a:rPr>
              <a:t>; reforçar os poderes da Autoridade </a:t>
            </a:r>
            <a:r>
              <a:rPr kumimoji="0" lang="pt-PT" sz="1200" b="0" i="0" u="none" strike="noStrike" kern="0" cap="none" spc="0" normalizeH="0" baseline="0" noProof="0" dirty="0">
                <a:ln>
                  <a:noFill/>
                </a:ln>
                <a:solidFill>
                  <a:srgbClr val="FF0000"/>
                </a:solidFill>
                <a:effectLst/>
                <a:uLnTx/>
                <a:uFillTx/>
              </a:rPr>
              <a:t>Reguladora</a:t>
            </a:r>
            <a:r>
              <a:rPr kumimoji="0" lang="pt-PT" sz="1200" b="0" i="0" u="none" strike="noStrike" kern="0" cap="none" spc="0" normalizeH="0" baseline="0" noProof="0" dirty="0">
                <a:ln>
                  <a:noFill/>
                </a:ln>
                <a:solidFill>
                  <a:prstClr val="black"/>
                </a:solidFill>
                <a:effectLst/>
                <a:uLnTx/>
                <a:uFillTx/>
              </a:rPr>
              <a:t> Nacional.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Telecomunicações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O Governo irá:</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5.16. Assegurar uma concorrência mais </a:t>
            </a:r>
            <a:r>
              <a:rPr kumimoji="0" lang="pt-PT" sz="1200" b="0" i="0" u="none" strike="noStrike" kern="0" cap="none" spc="0" normalizeH="0" baseline="0" noProof="0" dirty="0" err="1">
                <a:ln>
                  <a:noFill/>
                </a:ln>
                <a:solidFill>
                  <a:prstClr val="black"/>
                </a:solidFill>
                <a:effectLst/>
                <a:uLnTx/>
                <a:uFillTx/>
              </a:rPr>
              <a:t>efectiva</a:t>
            </a:r>
            <a:r>
              <a:rPr kumimoji="0" lang="pt-PT" sz="1200" b="0" i="0" u="none" strike="noStrike" kern="0" cap="none" spc="0" normalizeH="0" baseline="0" noProof="0" dirty="0">
                <a:ln>
                  <a:noFill/>
                </a:ln>
                <a:solidFill>
                  <a:prstClr val="black"/>
                </a:solidFill>
                <a:effectLst/>
                <a:uLnTx/>
                <a:uFillTx/>
              </a:rPr>
              <a:t> no sector, transpondo a nova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relativa ao enquadramento regulamentar das comunicações </a:t>
            </a:r>
            <a:r>
              <a:rPr kumimoji="0" lang="pt-PT" sz="1200" b="0" i="0" u="none" strike="noStrike" kern="0" cap="none" spc="0" normalizeH="0" baseline="0" noProof="0" dirty="0" err="1">
                <a:ln>
                  <a:noFill/>
                </a:ln>
                <a:solidFill>
                  <a:prstClr val="black"/>
                </a:solidFill>
                <a:effectLst/>
                <a:uLnTx/>
                <a:uFillTx/>
              </a:rPr>
              <a:t>electrónicas</a:t>
            </a:r>
            <a:r>
              <a:rPr kumimoji="0" lang="pt-PT" sz="1200" b="0" i="0" u="none" strike="noStrike" kern="0" cap="none" spc="0" normalizeH="0" baseline="0" noProof="0" dirty="0">
                <a:ln>
                  <a:noFill/>
                </a:ln>
                <a:solidFill>
                  <a:prstClr val="black"/>
                </a:solidFill>
                <a:effectLst/>
                <a:uLnTx/>
                <a:uFillTx/>
              </a:rPr>
              <a:t> na UE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de Melhor Regulação), que aumentará (entre outros) a independência da </a:t>
            </a:r>
            <a:r>
              <a:rPr kumimoji="0" lang="pt-PT" sz="1200" b="0" i="0" u="none" strike="noStrike" kern="0" cap="none" spc="0" normalizeH="0" baseline="0" noProof="0" dirty="0">
                <a:ln>
                  <a:noFill/>
                </a:ln>
                <a:solidFill>
                  <a:srgbClr val="FF0000"/>
                </a:solidFill>
                <a:effectLst/>
                <a:uLnTx/>
                <a:uFillTx/>
              </a:rPr>
              <a:t>Autoridade Reguladora Nacional</a:t>
            </a:r>
            <a:r>
              <a:rPr kumimoji="0" lang="pt-PT" sz="1200" b="0" i="0" u="none" strike="noStrike" kern="0" cap="none" spc="0" normalizeH="0" baseline="0" noProof="0" dirty="0">
                <a:ln>
                  <a:noFill/>
                </a:ln>
                <a:solidFill>
                  <a:prstClr val="black"/>
                </a:solidFill>
                <a:effectLst/>
                <a:uLnTx/>
                <a:uFillTx/>
              </a:rPr>
              <a:t>. [T2‐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Serviços Postais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O Governo irá:</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5.20. Continuar a liberalização do sector postal com a </a:t>
            </a:r>
            <a:r>
              <a:rPr kumimoji="0" lang="pt-PT" sz="1200" b="0" i="0" u="none" strike="noStrike" kern="0" cap="none" spc="0" normalizeH="0" baseline="0" noProof="0" dirty="0" err="1">
                <a:ln>
                  <a:noFill/>
                </a:ln>
                <a:solidFill>
                  <a:prstClr val="black"/>
                </a:solidFill>
                <a:effectLst/>
                <a:uLnTx/>
                <a:uFillTx/>
              </a:rPr>
              <a:t>trnsposição</a:t>
            </a:r>
            <a:r>
              <a:rPr kumimoji="0" lang="pt-PT" sz="1200" b="0" i="0" u="none" strike="noStrike" kern="0" cap="none" spc="0" normalizeH="0" baseline="0" noProof="0" dirty="0">
                <a:ln>
                  <a:noFill/>
                </a:ln>
                <a:solidFill>
                  <a:prstClr val="black"/>
                </a:solidFill>
                <a:effectLst/>
                <a:uLnTx/>
                <a:uFillTx/>
              </a:rPr>
              <a:t> da Terceira </a:t>
            </a:r>
            <a:r>
              <a:rPr kumimoji="0" lang="pt-PT" sz="1200" b="0" i="0" u="none" strike="noStrike" kern="0" cap="none" spc="0" normalizeH="0" baseline="0" noProof="0" dirty="0" err="1">
                <a:ln>
                  <a:noFill/>
                </a:ln>
                <a:solidFill>
                  <a:prstClr val="black"/>
                </a:solidFill>
                <a:effectLst/>
                <a:uLnTx/>
                <a:uFillTx/>
              </a:rPr>
              <a:t>Directiva</a:t>
            </a:r>
            <a:r>
              <a:rPr kumimoji="0" lang="pt-PT" sz="1200" b="0" i="0" u="none" strike="noStrike" kern="0" cap="none" spc="0" normalizeH="0" baseline="0" noProof="0" dirty="0">
                <a:ln>
                  <a:noFill/>
                </a:ln>
                <a:solidFill>
                  <a:prstClr val="black"/>
                </a:solidFill>
                <a:effectLst/>
                <a:uLnTx/>
                <a:uFillTx/>
              </a:rPr>
              <a:t> Postal, assegurando assim que os poderes e a independência da </a:t>
            </a:r>
            <a:r>
              <a:rPr kumimoji="0" lang="pt-PT" sz="1200" b="0" i="0" u="none" strike="noStrike" kern="0" cap="none" spc="0" normalizeH="0" baseline="0" noProof="0" dirty="0">
                <a:ln>
                  <a:noFill/>
                </a:ln>
                <a:solidFill>
                  <a:srgbClr val="FF0000"/>
                </a:solidFill>
                <a:effectLst/>
                <a:uLnTx/>
                <a:uFillTx/>
              </a:rPr>
              <a:t>Autoridade Reguladora Nacional </a:t>
            </a:r>
            <a:r>
              <a:rPr kumimoji="0" lang="pt-PT" sz="1200" b="0" i="0" u="none" strike="noStrike" kern="0" cap="none" spc="0" normalizeH="0" baseline="0" noProof="0" dirty="0">
                <a:ln>
                  <a:noFill/>
                </a:ln>
                <a:solidFill>
                  <a:prstClr val="black"/>
                </a:solidFill>
                <a:effectLst/>
                <a:uLnTx/>
                <a:uFillTx/>
              </a:rPr>
              <a:t>são apropriados, tendo em conta o aumento das suas funções de controlo de preços e custos. [T3‐2011]</a:t>
            </a:r>
            <a:endParaRPr kumimoji="0" lang="en-GB" sz="1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7160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3">
            <a:extLst>
              <a:ext uri="{FF2B5EF4-FFF2-40B4-BE49-F238E27FC236}">
                <a16:creationId xmlns:a16="http://schemas.microsoft.com/office/drawing/2014/main" id="{97F86043-227F-DDD8-F370-160D3F56F704}"/>
              </a:ext>
            </a:extLst>
          </p:cNvPr>
          <p:cNvSpPr/>
          <p:nvPr/>
        </p:nvSpPr>
        <p:spPr>
          <a:xfrm>
            <a:off x="827947" y="644569"/>
            <a:ext cx="1893741"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5" name="Rectângulo 2">
            <a:extLst>
              <a:ext uri="{FF2B5EF4-FFF2-40B4-BE49-F238E27FC236}">
                <a16:creationId xmlns:a16="http://schemas.microsoft.com/office/drawing/2014/main" id="{50C4D59B-8862-8E27-E3D0-D18BC471CCCD}"/>
              </a:ext>
            </a:extLst>
          </p:cNvPr>
          <p:cNvSpPr/>
          <p:nvPr/>
        </p:nvSpPr>
        <p:spPr>
          <a:xfrm>
            <a:off x="514659" y="1292641"/>
            <a:ext cx="8324541" cy="461664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a:ln>
                  <a:noFill/>
                </a:ln>
                <a:solidFill>
                  <a:prstClr val="black"/>
                </a:solidFill>
                <a:effectLst/>
                <a:uLnTx/>
                <a:uFillTx/>
              </a:rPr>
              <a:t>Sector ferroviário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5.23. Transpor os Pacotes da UE para o sector ferroviário e em particular: [T3‐2011] </a:t>
            </a:r>
          </a:p>
          <a:p>
            <a:pPr marL="400050" marR="0" lvl="0" indent="-400050" defTabSz="914400" eaLnBrk="1" fontAlgn="auto" latinLnBrk="0" hangingPunct="1">
              <a:lnSpc>
                <a:spcPct val="100000"/>
              </a:lnSpc>
              <a:spcBef>
                <a:spcPts val="0"/>
              </a:spcBef>
              <a:spcAft>
                <a:spcPts val="0"/>
              </a:spcAft>
              <a:buClrTx/>
              <a:buSzTx/>
              <a:buFontTx/>
              <a:buAutoNum type="romanLcPeriod"/>
              <a:tabLst/>
              <a:defRPr/>
            </a:pPr>
            <a:r>
              <a:rPr kumimoji="0" lang="pt-PT" sz="1400" b="0" i="0" u="none" strike="noStrike" kern="0" cap="none" spc="0" normalizeH="0" baseline="0" noProof="0" dirty="0">
                <a:ln>
                  <a:noFill/>
                </a:ln>
                <a:solidFill>
                  <a:prstClr val="black"/>
                </a:solidFill>
                <a:effectLst/>
                <a:uLnTx/>
                <a:uFillTx/>
              </a:rPr>
              <a:t>Reforçar a independência da </a:t>
            </a:r>
            <a:r>
              <a:rPr kumimoji="0" lang="pt-PT" sz="1400" b="0" i="0" u="none" strike="noStrike" kern="0" cap="none" spc="0" normalizeH="0" baseline="0" noProof="0" dirty="0">
                <a:ln>
                  <a:noFill/>
                </a:ln>
                <a:solidFill>
                  <a:srgbClr val="FF0000"/>
                </a:solidFill>
                <a:effectLst/>
                <a:uLnTx/>
                <a:uFillTx/>
              </a:rPr>
              <a:t>entidade reguladora </a:t>
            </a:r>
            <a:r>
              <a:rPr kumimoji="0" lang="pt-PT" sz="1400" b="0" i="0" u="none" strike="noStrike" kern="0" cap="none" spc="0" normalizeH="0" baseline="0" noProof="0" dirty="0">
                <a:ln>
                  <a:noFill/>
                </a:ln>
                <a:solidFill>
                  <a:prstClr val="black"/>
                </a:solidFill>
                <a:effectLst/>
                <a:uLnTx/>
                <a:uFillTx/>
              </a:rPr>
              <a:t>dos caminhos‐de‐ferro, incluindo o reforço da sua capacidade administrativa em termos de decisão, de poderes de execução e de recursos humanos;</a:t>
            </a:r>
          </a:p>
          <a:p>
            <a:pPr marL="400050" marR="0" lvl="0" indent="-400050" defTabSz="914400" eaLnBrk="1" fontAlgn="auto" latinLnBrk="0" hangingPunct="1">
              <a:lnSpc>
                <a:spcPct val="100000"/>
              </a:lnSpc>
              <a:spcBef>
                <a:spcPts val="0"/>
              </a:spcBef>
              <a:spcAft>
                <a:spcPts val="0"/>
              </a:spcAft>
              <a:buClrTx/>
              <a:buSzTx/>
              <a:buFontTx/>
              <a:buAutoNum type="romanLcPeriod"/>
              <a:tabLst/>
              <a:defRPr/>
            </a:pPr>
            <a:r>
              <a:rPr kumimoji="0" lang="pt-PT" sz="1400" b="0" i="0" u="none" strike="noStrike" kern="0" cap="none" spc="0" normalizeH="0" baseline="0" noProof="0" dirty="0" err="1">
                <a:ln>
                  <a:noFill/>
                </a:ln>
                <a:solidFill>
                  <a:prstClr val="black"/>
                </a:solidFill>
                <a:effectLst/>
                <a:uLnTx/>
                <a:uFillTx/>
              </a:rPr>
              <a:t>iv</a:t>
            </a:r>
            <a:r>
              <a:rPr kumimoji="0" lang="pt-PT" sz="1400" b="0" i="0" u="none" strike="noStrike" kern="0" cap="none" spc="0" normalizeH="0" baseline="0" noProof="0" dirty="0">
                <a:ln>
                  <a:noFill/>
                </a:ln>
                <a:solidFill>
                  <a:prstClr val="black"/>
                </a:solidFill>
                <a:effectLst/>
                <a:uLnTx/>
                <a:uFillTx/>
              </a:rPr>
              <a:t>. Realizar uma racionalização da rede e criar incentivos </a:t>
            </a:r>
            <a:r>
              <a:rPr kumimoji="0" lang="pt-PT" sz="1400" b="0" i="0" u="none" strike="noStrike" kern="0" cap="none" spc="0" normalizeH="0" baseline="0" noProof="0" dirty="0" err="1">
                <a:ln>
                  <a:noFill/>
                </a:ln>
                <a:solidFill>
                  <a:prstClr val="black"/>
                </a:solidFill>
                <a:effectLst/>
                <a:uLnTx/>
                <a:uFillTx/>
              </a:rPr>
              <a:t>efectivos</a:t>
            </a:r>
            <a:r>
              <a:rPr kumimoji="0" lang="pt-PT" sz="1400" b="0" i="0" u="none" strike="noStrike" kern="0" cap="none" spc="0" normalizeH="0" baseline="0" noProof="0" dirty="0">
                <a:ln>
                  <a:noFill/>
                </a:ln>
                <a:solidFill>
                  <a:prstClr val="black"/>
                </a:solidFill>
                <a:effectLst/>
                <a:uLnTx/>
                <a:uFillTx/>
              </a:rPr>
              <a:t> no sentido de o gestor da </a:t>
            </a:r>
            <a:r>
              <a:rPr kumimoji="0" lang="pt-PT" sz="1400" b="0" i="0" u="none" strike="noStrike" kern="0" cap="none" spc="0" normalizeH="0" baseline="0" noProof="0" dirty="0" err="1">
                <a:ln>
                  <a:noFill/>
                </a:ln>
                <a:solidFill>
                  <a:prstClr val="black"/>
                </a:solidFill>
                <a:effectLst/>
                <a:uLnTx/>
                <a:uFillTx/>
              </a:rPr>
              <a:t>infra‐estrutura</a:t>
            </a:r>
            <a:r>
              <a:rPr kumimoji="0" lang="pt-PT" sz="1400" b="0" i="0" u="none" strike="noStrike" kern="0" cap="none" spc="0" normalizeH="0" baseline="0" noProof="0" dirty="0">
                <a:ln>
                  <a:noFill/>
                </a:ln>
                <a:solidFill>
                  <a:prstClr val="black"/>
                </a:solidFill>
                <a:effectLst/>
                <a:uLnTx/>
                <a:uFillTx/>
              </a:rPr>
              <a:t> reduzir os seus custos, sendo atribuída à </a:t>
            </a:r>
            <a:r>
              <a:rPr kumimoji="0" lang="pt-PT" sz="1400" b="0" i="0" u="none" strike="noStrike" kern="0" cap="none" spc="0" normalizeH="0" baseline="0" noProof="0" dirty="0">
                <a:ln>
                  <a:noFill/>
                </a:ln>
                <a:solidFill>
                  <a:srgbClr val="FF0000"/>
                </a:solidFill>
                <a:effectLst/>
                <a:uLnTx/>
                <a:uFillTx/>
              </a:rPr>
              <a:t>entidade reguladora </a:t>
            </a:r>
            <a:r>
              <a:rPr kumimoji="0" lang="pt-PT" sz="1400" b="0" i="0" u="none" strike="noStrike" kern="0" cap="none" spc="0" normalizeH="0" baseline="0" noProof="0" dirty="0">
                <a:ln>
                  <a:noFill/>
                </a:ln>
                <a:solidFill>
                  <a:prstClr val="black"/>
                </a:solidFill>
                <a:effectLst/>
                <a:uLnTx/>
                <a:uFillTx/>
              </a:rPr>
              <a:t>uma função de controlo;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Concorrência, contratos públicos e ambiente empresarial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err="1">
                <a:ln>
                  <a:noFill/>
                </a:ln>
                <a:solidFill>
                  <a:prstClr val="black"/>
                </a:solidFill>
                <a:effectLst/>
                <a:uLnTx/>
                <a:uFillTx/>
              </a:rPr>
              <a:t>Objectivos</a:t>
            </a: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Assegurar condições concorrenciais equitativas e minimizar comportamentos abusivos de procura de rendimentos (</a:t>
            </a:r>
            <a:r>
              <a:rPr kumimoji="0" lang="pt-PT" sz="1400" b="0" i="0" u="none" strike="noStrike" kern="0" cap="none" spc="0" normalizeH="0" baseline="0" noProof="0" dirty="0" err="1">
                <a:ln>
                  <a:noFill/>
                </a:ln>
                <a:solidFill>
                  <a:prstClr val="black"/>
                </a:solidFill>
                <a:effectLst/>
                <a:uLnTx/>
                <a:uFillTx/>
              </a:rPr>
              <a:t>rent‐seeking</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behaviours</a:t>
            </a:r>
            <a:r>
              <a:rPr kumimoji="0" lang="pt-PT" sz="1400" b="0" i="0" u="none" strike="noStrike" kern="0" cap="none" spc="0" normalizeH="0" baseline="0" noProof="0" dirty="0">
                <a:ln>
                  <a:noFill/>
                </a:ln>
                <a:solidFill>
                  <a:prstClr val="black"/>
                </a:solidFill>
                <a:effectLst/>
                <a:uLnTx/>
                <a:uFillTx/>
              </a:rPr>
              <a:t>), reforçando a concorrência e os </a:t>
            </a:r>
            <a:r>
              <a:rPr kumimoji="0" lang="pt-PT" sz="1400" b="0" i="0" u="none" strike="noStrike" kern="0" cap="none" spc="0" normalizeH="0" baseline="0" noProof="0" dirty="0">
                <a:ln>
                  <a:noFill/>
                </a:ln>
                <a:solidFill>
                  <a:srgbClr val="FF0000"/>
                </a:solidFill>
                <a:effectLst/>
                <a:uLnTx/>
                <a:uFillTx/>
              </a:rPr>
              <a:t>reguladores sectoriais</a:t>
            </a:r>
            <a:r>
              <a:rPr kumimoji="0" lang="pt-PT" sz="1400" b="0" i="0" u="none" strike="noStrike" kern="0" cap="none" spc="0" normalizeH="0" baseline="0" noProof="0" dirty="0">
                <a:ln>
                  <a:noFill/>
                </a:ln>
                <a:solidFill>
                  <a:prstClr val="black"/>
                </a:solidFill>
                <a:effectLst/>
                <a:uLnTx/>
                <a:uFillTx/>
              </a:rPr>
              <a:t>; eliminar os direitos especiais do Estado em empresas privadas (golden shares); reduzir a carga administrativa das empresas; garantir processos de contratação pública justos; melhorar a eficácia dos instrumentos existentes relativos à promoção das exportações e ao acesso a financiamento e apoiar a reafectação de recursos face ao sector </a:t>
            </a:r>
            <a:r>
              <a:rPr kumimoji="0" lang="pt-PT" sz="1400" b="0" i="0" u="none" strike="noStrike" kern="0" cap="none" spc="0" normalizeH="0" baseline="0" noProof="0" dirty="0" err="1">
                <a:ln>
                  <a:noFill/>
                </a:ln>
                <a:solidFill>
                  <a:prstClr val="black"/>
                </a:solidFill>
                <a:effectLst/>
                <a:uLnTx/>
                <a:uFillTx/>
              </a:rPr>
              <a:t>transaccionável</a:t>
            </a:r>
            <a:r>
              <a:rPr kumimoji="0" lang="pt-PT"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6562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51F0AE09-767A-F59A-1AB4-A374C41FB305}"/>
              </a:ext>
            </a:extLst>
          </p:cNvPr>
          <p:cNvSpPr/>
          <p:nvPr/>
        </p:nvSpPr>
        <p:spPr>
          <a:xfrm>
            <a:off x="635441" y="877180"/>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A5510D8C-F7D9-9206-9644-1E6A94FB3FFE}"/>
              </a:ext>
            </a:extLst>
          </p:cNvPr>
          <p:cNvSpPr/>
          <p:nvPr/>
        </p:nvSpPr>
        <p:spPr>
          <a:xfrm>
            <a:off x="322153" y="1525252"/>
            <a:ext cx="8594208" cy="33239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Memorando de Entendimento sobre as Condicionalidades de Política Económica – maio de 2011</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Referencias a entidades reguladoras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a:ln>
                  <a:noFill/>
                </a:ln>
                <a:solidFill>
                  <a:prstClr val="black"/>
                </a:solidFill>
                <a:effectLst/>
                <a:uLnTx/>
                <a:uFillTx/>
              </a:rPr>
              <a:t>7.21. Garantir que as Autoridades Reguladoras Nacionais (ARN) têm a independência e os recursos necessários para exercer as suas responsabilidades. [T1‐2012] Nesse sentido: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i. Elaborar um relatório independente (por especialistas reconhecidos internacionalmente) sobre as responsabilidades, recursos e características que determinam o nível de independência das principais ARN. O relatório indicará as práticas de nomeação, as responsabilidades, a independência e os recursos de cada ARN em relação à melhor prática internacional. Abrangerá igualmente o âmbito da </a:t>
            </a:r>
            <a:r>
              <a:rPr kumimoji="0" lang="pt-PT" sz="1400" b="0" i="0" u="none" strike="noStrike" kern="0" cap="none" spc="0" normalizeH="0" baseline="0" noProof="0" dirty="0" err="1">
                <a:ln>
                  <a:noFill/>
                </a:ln>
                <a:solidFill>
                  <a:prstClr val="black"/>
                </a:solidFill>
                <a:effectLst/>
                <a:uLnTx/>
                <a:uFillTx/>
              </a:rPr>
              <a:t>actividade</a:t>
            </a:r>
            <a:r>
              <a:rPr kumimoji="0" lang="pt-PT" sz="1400" b="0" i="0" u="none" strike="noStrike" kern="0" cap="none" spc="0" normalizeH="0" baseline="0" noProof="0" dirty="0">
                <a:ln>
                  <a:noFill/>
                </a:ln>
                <a:solidFill>
                  <a:prstClr val="black"/>
                </a:solidFill>
                <a:effectLst/>
                <a:uLnTx/>
                <a:uFillTx/>
              </a:rPr>
              <a:t> dos reguladores sectoriais, os seus poderes de intervenção, bem como os mecanismos de coordenação com a Autoridade da Concorrência; [T4‐2011]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err="1">
                <a:ln>
                  <a:noFill/>
                </a:ln>
                <a:solidFill>
                  <a:prstClr val="black"/>
                </a:solidFill>
                <a:effectLst/>
                <a:uLnTx/>
                <a:uFillTx/>
              </a:rPr>
              <a:t>ii</a:t>
            </a:r>
            <a:r>
              <a:rPr kumimoji="0" lang="pt-PT" sz="1400" b="0" i="0" u="none" strike="noStrike" kern="0" cap="none" spc="0" normalizeH="0" baseline="0" noProof="0" dirty="0">
                <a:ln>
                  <a:noFill/>
                </a:ln>
                <a:solidFill>
                  <a:prstClr val="black"/>
                </a:solidFill>
                <a:effectLst/>
                <a:uLnTx/>
                <a:uFillTx/>
              </a:rPr>
              <a:t>. Com base no relatório, apresentar uma proposta para implementar as melhores práticas internacionais identificadas, a fim de reforçar a independência dos reguladores onde necessário e em plena observância da legislação comunitária. [T4‐2011]</a:t>
            </a:r>
          </a:p>
        </p:txBody>
      </p:sp>
    </p:spTree>
    <p:extLst>
      <p:ext uri="{BB962C8B-B14F-4D97-AF65-F5344CB8AC3E}">
        <p14:creationId xmlns:p14="http://schemas.microsoft.com/office/powerpoint/2010/main" val="52129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2E4DD333-397D-0F8D-AFCF-09BF65817D73}"/>
              </a:ext>
            </a:extLst>
          </p:cNvPr>
          <p:cNvSpPr/>
          <p:nvPr/>
        </p:nvSpPr>
        <p:spPr>
          <a:xfrm>
            <a:off x="536919" y="546047"/>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C8BF274F-5FBD-F98D-7DC1-FA9B7DD33DAD}"/>
              </a:ext>
            </a:extLst>
          </p:cNvPr>
          <p:cNvSpPr/>
          <p:nvPr/>
        </p:nvSpPr>
        <p:spPr>
          <a:xfrm>
            <a:off x="549792" y="1342972"/>
            <a:ext cx="7826457" cy="423987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Lei n.º 67/2013, de 28 de </a:t>
            </a:r>
            <a:r>
              <a:rPr kumimoji="0" lang="en-GB" sz="1600" b="0" i="0" u="none" strike="noStrike" kern="0" cap="none" spc="0" normalizeH="0" baseline="0" noProof="0" dirty="0" err="1">
                <a:ln>
                  <a:noFill/>
                </a:ln>
                <a:solidFill>
                  <a:prstClr val="black"/>
                </a:solidFill>
                <a:effectLst/>
                <a:uLnTx/>
                <a:uFillTx/>
              </a:rPr>
              <a:t>agosto</a:t>
            </a:r>
            <a:r>
              <a:rPr kumimoji="0" lang="en-GB" sz="1600" b="0" i="0" u="none" strike="noStrike" kern="0" cap="none" spc="0" normalizeH="0" baseline="0" noProof="0" dirty="0">
                <a:ln>
                  <a:noFill/>
                </a:ln>
                <a:solidFill>
                  <a:prstClr val="black"/>
                </a:solidFill>
                <a:effectLst/>
                <a:uLnTx/>
                <a:uFillTx/>
              </a:rPr>
              <a:t> - </a:t>
            </a:r>
            <a:r>
              <a:rPr kumimoji="0" lang="pt-PT" sz="1600" b="0" i="0" u="none" strike="noStrike" kern="0" cap="none" spc="0" normalizeH="0" baseline="0" noProof="0" dirty="0">
                <a:ln>
                  <a:noFill/>
                </a:ln>
                <a:solidFill>
                  <a:prstClr val="black"/>
                </a:solidFill>
                <a:effectLst/>
                <a:uLnTx/>
                <a:uFillTx/>
              </a:rPr>
              <a:t>Lei-quadro das entidades administrativas independentes com funções de regulação da atividade económica dos setores privado, público e cooperativo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Alterações </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- 4ª versão - a mais recente (Lei n.º 75-B/2020, de 31/12)</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- 3ª versão (Lei n.º 71/2018, de 31/12)</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- 2ª versão (Lei n.º 12/2017, de 02/05)</a:t>
            </a:r>
          </a:p>
          <a:p>
            <a:pPr marL="0" marR="0" lvl="0" indent="0" defTabSz="914400" eaLnBrk="1" fontAlgn="auto" latinLnBrk="0" hangingPunct="1">
              <a:lnSpc>
                <a:spcPct val="15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solidFill>
                <a:effectLst/>
                <a:uLnTx/>
                <a:uFillTx/>
              </a:rPr>
              <a:t>A lei-quadro estabelece os princípios e as normas por que se regem as entidades administrativas independentes com funções de regulação e de promoção e defesa da concorrência respeitantes às atividades económicas dos setores privado, público, cooperativo e social.</a:t>
            </a:r>
            <a:endParaRPr kumimoji="0" lang="en-GB" sz="1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9286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8D94A730-BFC7-1E94-4492-4F0819F8A850}"/>
              </a:ext>
            </a:extLst>
          </p:cNvPr>
          <p:cNvSpPr/>
          <p:nvPr/>
        </p:nvSpPr>
        <p:spPr>
          <a:xfrm>
            <a:off x="683568" y="692696"/>
            <a:ext cx="19550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Enquadramento </a:t>
            </a:r>
          </a:p>
        </p:txBody>
      </p:sp>
      <p:sp>
        <p:nvSpPr>
          <p:cNvPr id="3" name="Rectângulo 2">
            <a:extLst>
              <a:ext uri="{FF2B5EF4-FFF2-40B4-BE49-F238E27FC236}">
                <a16:creationId xmlns:a16="http://schemas.microsoft.com/office/drawing/2014/main" id="{61341829-70F4-4D6E-0329-4296D3562D68}"/>
              </a:ext>
            </a:extLst>
          </p:cNvPr>
          <p:cNvSpPr/>
          <p:nvPr/>
        </p:nvSpPr>
        <p:spPr>
          <a:xfrm>
            <a:off x="370280" y="1340768"/>
            <a:ext cx="8594208"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Lei n.º 67/2013, de 28 de </a:t>
            </a:r>
            <a:r>
              <a:rPr kumimoji="0" lang="en-GB" sz="1400" b="0" i="0" u="none" strike="noStrike" kern="0" cap="none" spc="0" normalizeH="0" baseline="0" noProof="0" dirty="0" err="1">
                <a:ln>
                  <a:noFill/>
                </a:ln>
                <a:solidFill>
                  <a:prstClr val="black"/>
                </a:solidFill>
                <a:effectLst/>
                <a:uLnTx/>
                <a:uFillTx/>
              </a:rPr>
              <a:t>agosto</a:t>
            </a:r>
            <a:r>
              <a:rPr kumimoji="0" lang="en-GB" sz="1400" b="0" i="0" u="none" strike="noStrike" kern="0" cap="none" spc="0" normalizeH="0" baseline="0" noProof="0" dirty="0">
                <a:ln>
                  <a:noFill/>
                </a:ln>
                <a:solidFill>
                  <a:prstClr val="black"/>
                </a:solidFill>
                <a:effectLst/>
                <a:uLnTx/>
                <a:uFillTx/>
              </a:rPr>
              <a:t> - </a:t>
            </a:r>
            <a:r>
              <a:rPr kumimoji="0" lang="pt-PT" sz="1400" b="0" i="0" u="none" strike="noStrike" kern="0" cap="none" spc="0" normalizeH="0" baseline="0" noProof="0" dirty="0">
                <a:ln>
                  <a:noFill/>
                </a:ln>
                <a:solidFill>
                  <a:prstClr val="black"/>
                </a:solidFill>
                <a:effectLst/>
                <a:uLnTx/>
                <a:uFillTx/>
              </a:rPr>
              <a:t>Lei -quadro das entidades administrativas independentes com funções de regulação da atividade económica dos setores privado, público e cooperativo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black"/>
                </a:solidFill>
                <a:effectLst/>
                <a:uLnTx/>
                <a:uFillTx/>
              </a:rPr>
              <a:t>Considera</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como</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entidades</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reguladoras</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já</a:t>
            </a:r>
            <a:r>
              <a:rPr kumimoji="0" lang="en-GB" sz="1400" b="0" i="0" u="none" strike="noStrike" kern="0" cap="none" spc="0" normalizeH="0" baseline="0" noProof="0" dirty="0">
                <a:ln>
                  <a:noFill/>
                </a:ln>
                <a:solidFill>
                  <a:prstClr val="black"/>
                </a:solidFill>
                <a:effectLst/>
                <a:uLnTx/>
                <a:uFillTx/>
              </a:rPr>
              <a:t> </a:t>
            </a:r>
            <a:r>
              <a:rPr kumimoji="0" lang="en-GB" sz="1400" b="0" i="0" u="none" strike="noStrike" kern="0" cap="none" spc="0" normalizeH="0" baseline="0" noProof="0" dirty="0" err="1">
                <a:ln>
                  <a:noFill/>
                </a:ln>
                <a:solidFill>
                  <a:prstClr val="black"/>
                </a:solidFill>
                <a:effectLst/>
                <a:uLnTx/>
                <a:uFillTx/>
              </a:rPr>
              <a:t>existentes</a:t>
            </a:r>
            <a:r>
              <a:rPr kumimoji="0" lang="en-GB" sz="1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endParaRPr>
          </a:p>
        </p:txBody>
      </p:sp>
      <p:sp>
        <p:nvSpPr>
          <p:cNvPr id="4" name="Rectângulo 7">
            <a:extLst>
              <a:ext uri="{FF2B5EF4-FFF2-40B4-BE49-F238E27FC236}">
                <a16:creationId xmlns:a16="http://schemas.microsoft.com/office/drawing/2014/main" id="{07C489D7-DBD1-8810-C49A-6B6504719C07}"/>
              </a:ext>
            </a:extLst>
          </p:cNvPr>
          <p:cNvSpPr/>
          <p:nvPr/>
        </p:nvSpPr>
        <p:spPr>
          <a:xfrm>
            <a:off x="454916" y="2725763"/>
            <a:ext cx="8424936" cy="2893100"/>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Instituto de Seguros de Portugal </a:t>
            </a:r>
            <a:r>
              <a:rPr kumimoji="0" lang="pt-PT" sz="1400" b="1" i="0" u="none" strike="noStrike" kern="0" cap="none" spc="0" normalizeH="0" baseline="0" noProof="0" dirty="0">
                <a:ln>
                  <a:noFill/>
                </a:ln>
                <a:solidFill>
                  <a:prstClr val="black"/>
                </a:solidFill>
                <a:effectLst/>
                <a:uLnTx/>
                <a:uFillTx/>
              </a:rPr>
              <a:t>- Autoridade de Supervisão de Seguros e Fundos de Pensões </a:t>
            </a:r>
            <a:r>
              <a:rPr kumimoji="0" lang="pt-PT" sz="1400" b="1" i="0" u="none" strike="noStrike" kern="0" cap="none" spc="0" normalizeH="0" baseline="0" noProof="0" dirty="0">
                <a:ln>
                  <a:noFill/>
                </a:ln>
                <a:solidFill>
                  <a:prstClr val="black"/>
                </a:solidFill>
                <a:effectLst/>
                <a:uLnTx/>
                <a:uFillTx/>
                <a:hlinkClick r:id="rId3"/>
              </a:rPr>
              <a:t>https://www.asf.com.pt/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Comissão do Mercado de Valores Mobiliários </a:t>
            </a:r>
            <a:r>
              <a:rPr kumimoji="0" lang="pt-PT" sz="1400" b="1" i="0" u="none" strike="noStrike" kern="0" cap="none" spc="0" normalizeH="0" baseline="0" noProof="0" dirty="0">
                <a:ln>
                  <a:noFill/>
                </a:ln>
                <a:solidFill>
                  <a:prstClr val="black"/>
                </a:solidFill>
                <a:effectLst/>
                <a:uLnTx/>
                <a:uFillTx/>
                <a:hlinkClick r:id="rId4"/>
              </a:rPr>
              <a:t>https://www.cmvm.pt/PInstitucional/</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da </a:t>
            </a:r>
            <a:r>
              <a:rPr kumimoji="0" lang="en-GB" sz="1400" b="1" i="0" u="none" strike="noStrike" kern="0" cap="none" spc="0" normalizeH="0" baseline="0" noProof="0" dirty="0" err="1">
                <a:ln>
                  <a:noFill/>
                </a:ln>
                <a:solidFill>
                  <a:prstClr val="black"/>
                </a:solidFill>
                <a:effectLst/>
                <a:uLnTx/>
                <a:uFillTx/>
              </a:rPr>
              <a:t>Concorrência</a:t>
            </a:r>
            <a:r>
              <a:rPr kumimoji="0" lang="en-GB" sz="1400" b="1" i="0" u="none" strike="noStrike" kern="0" cap="none" spc="0" normalizeH="0" baseline="0" noProof="0" dirty="0">
                <a:ln>
                  <a:noFill/>
                </a:ln>
                <a:solidFill>
                  <a:prstClr val="black"/>
                </a:solidFill>
                <a:effectLst/>
                <a:uLnTx/>
                <a:uFillTx/>
              </a:rPr>
              <a:t> </a:t>
            </a:r>
            <a:r>
              <a:rPr kumimoji="0" lang="en-GB" sz="1400" b="1" i="0" u="none" strike="noStrike" kern="0" cap="none" spc="0" normalizeH="0" baseline="0" noProof="0" dirty="0">
                <a:ln>
                  <a:noFill/>
                </a:ln>
                <a:solidFill>
                  <a:prstClr val="black"/>
                </a:solidFill>
                <a:effectLst/>
                <a:uLnTx/>
                <a:uFillTx/>
                <a:hlinkClick r:id="rId5"/>
              </a:rPr>
              <a:t>https://www.concorrencia.pt/pt</a:t>
            </a:r>
            <a:r>
              <a:rPr kumimoji="0" lang="en-GB"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dos Serviços Energéticos </a:t>
            </a:r>
            <a:r>
              <a:rPr kumimoji="0" lang="pt-PT" sz="1400" b="1" i="0" u="none" strike="noStrike" kern="0" cap="none" spc="0" normalizeH="0" baseline="0" noProof="0" dirty="0">
                <a:ln>
                  <a:noFill/>
                </a:ln>
                <a:solidFill>
                  <a:prstClr val="black"/>
                </a:solidFill>
                <a:effectLst/>
                <a:uLnTx/>
                <a:uFillTx/>
                <a:hlinkClick r:id="rId6"/>
              </a:rPr>
              <a:t>https://www.erse.pt/inicio/</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Autoridade Nacional de Comunicações (ICP — ANACOM) - </a:t>
            </a: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Nacional de </a:t>
            </a:r>
            <a:r>
              <a:rPr kumimoji="0" lang="en-GB" sz="1400" b="1" i="0" u="none" strike="noStrike" kern="0" cap="none" spc="0" normalizeH="0" baseline="0" noProof="0" dirty="0" err="1">
                <a:ln>
                  <a:noFill/>
                </a:ln>
                <a:solidFill>
                  <a:prstClr val="black"/>
                </a:solidFill>
                <a:effectLst/>
                <a:uLnTx/>
                <a:uFillTx/>
              </a:rPr>
              <a:t>Comunicações</a:t>
            </a:r>
            <a:r>
              <a:rPr kumimoji="0" lang="en-GB" sz="1400" b="1" i="0" u="none" strike="noStrike" kern="0" cap="none" spc="0" normalizeH="0" baseline="0" noProof="0" dirty="0">
                <a:ln>
                  <a:noFill/>
                </a:ln>
                <a:solidFill>
                  <a:prstClr val="black"/>
                </a:solidFill>
                <a:effectLst/>
                <a:uLnTx/>
                <a:uFillTx/>
              </a:rPr>
              <a:t> </a:t>
            </a:r>
            <a:r>
              <a:rPr kumimoji="0" lang="en-GB" sz="1400" b="1" i="0" u="none" strike="noStrike" kern="0" cap="none" spc="0" normalizeH="0" baseline="0" noProof="0" dirty="0">
                <a:ln>
                  <a:noFill/>
                </a:ln>
                <a:solidFill>
                  <a:prstClr val="black"/>
                </a:solidFill>
                <a:effectLst/>
                <a:uLnTx/>
                <a:uFillTx/>
                <a:hlinkClick r:id="rId7"/>
              </a:rPr>
              <a:t>https://www.anacom.pt/</a:t>
            </a:r>
            <a:r>
              <a:rPr kumimoji="0" lang="en-GB"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err="1">
                <a:ln>
                  <a:noFill/>
                </a:ln>
                <a:solidFill>
                  <a:prstClr val="black"/>
                </a:solidFill>
                <a:effectLst/>
                <a:uLnTx/>
                <a:uFillTx/>
              </a:rPr>
              <a:t>Autoridade</a:t>
            </a:r>
            <a:r>
              <a:rPr kumimoji="0" lang="en-GB" sz="1400" b="1" i="0" u="none" strike="noStrike" kern="0" cap="none" spc="0" normalizeH="0" baseline="0" noProof="0" dirty="0">
                <a:ln>
                  <a:noFill/>
                </a:ln>
                <a:solidFill>
                  <a:prstClr val="black"/>
                </a:solidFill>
                <a:effectLst/>
                <a:uLnTx/>
                <a:uFillTx/>
              </a:rPr>
              <a:t> Nacional da </a:t>
            </a:r>
            <a:r>
              <a:rPr kumimoji="0" lang="en-GB" sz="1400" b="1" i="0" u="none" strike="noStrike" kern="0" cap="none" spc="0" normalizeH="0" baseline="0" noProof="0" dirty="0" err="1">
                <a:ln>
                  <a:noFill/>
                </a:ln>
                <a:solidFill>
                  <a:prstClr val="black"/>
                </a:solidFill>
                <a:effectLst/>
                <a:uLnTx/>
                <a:uFillTx/>
              </a:rPr>
              <a:t>Aviação</a:t>
            </a:r>
            <a:r>
              <a:rPr kumimoji="0" lang="en-GB" sz="1400" b="1" i="0" u="none" strike="noStrike" kern="0" cap="none" spc="0" normalizeH="0" baseline="0" noProof="0" dirty="0">
                <a:ln>
                  <a:noFill/>
                </a:ln>
                <a:solidFill>
                  <a:prstClr val="black"/>
                </a:solidFill>
                <a:effectLst/>
                <a:uLnTx/>
                <a:uFillTx/>
              </a:rPr>
              <a:t> Civil </a:t>
            </a:r>
            <a:r>
              <a:rPr kumimoji="0" lang="en-GB" sz="1400" b="1" i="0" u="none" strike="noStrike" kern="0" cap="none" spc="0" normalizeH="0" baseline="0" noProof="0" dirty="0">
                <a:ln>
                  <a:noFill/>
                </a:ln>
                <a:solidFill>
                  <a:prstClr val="black"/>
                </a:solidFill>
                <a:effectLst/>
                <a:uLnTx/>
                <a:uFillTx/>
                <a:hlinkClick r:id="rId8"/>
              </a:rPr>
              <a:t>https://www.anac.pt/vPT/Generico/Paginas/Homepage00.aspx</a:t>
            </a:r>
            <a:r>
              <a:rPr kumimoji="0" lang="en-GB" sz="1400" b="1" i="0" u="none" strike="noStrike" kern="0" cap="none" spc="0" normalizeH="0" baseline="0" noProof="0" dirty="0">
                <a:ln>
                  <a:noFill/>
                </a:ln>
                <a:solidFill>
                  <a:prstClr val="black"/>
                </a:solidFill>
                <a:effectLst/>
                <a:uLnTx/>
                <a:uFillTx/>
              </a:rPr>
              <a:t> </a:t>
            </a:r>
            <a:endParaRPr kumimoji="0" lang="pt-PT" sz="1400" b="1"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0" i="0" u="none" strike="noStrike" kern="0" cap="none" spc="0" normalizeH="0" baseline="0" noProof="0" dirty="0">
                <a:ln>
                  <a:noFill/>
                </a:ln>
                <a:solidFill>
                  <a:prstClr val="black"/>
                </a:solidFill>
                <a:effectLst/>
                <a:uLnTx/>
                <a:uFillTx/>
              </a:rPr>
              <a:t>Instituto da Mobilidade e dos Transportes, I. P. (IMT, I. P.), nas suas atribuições em matéria de regulação,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 promoção e defesa da concorrência no âmbito dos transportes terrestres, fluviais e marítimos - </a:t>
            </a:r>
            <a:r>
              <a:rPr kumimoji="0" lang="en-GB" sz="1400" b="1" i="0" u="none" strike="noStrike" kern="0" cap="none" spc="0" normalizeH="0" baseline="0" noProof="0" dirty="0" err="1">
                <a:ln>
                  <a:noFill/>
                </a:ln>
                <a:solidFill>
                  <a:prstClr val="black"/>
                </a:solidFill>
                <a:effectLst/>
                <a:uLnTx/>
                <a:uFillTx/>
              </a:rPr>
              <a:t>Autoridade</a:t>
            </a:r>
            <a:endParaRPr kumimoji="0" lang="en-GB" sz="14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solidFill>
                <a:effectLst/>
                <a:uLnTx/>
                <a:uFillTx/>
              </a:rPr>
              <a:t>da Mobilidade e dos Transportes </a:t>
            </a:r>
            <a:r>
              <a:rPr kumimoji="0" lang="pt-PT" sz="1400" b="1" i="0" u="none" strike="noStrike" kern="0" cap="none" spc="0" normalizeH="0" baseline="0" noProof="0" dirty="0">
                <a:ln>
                  <a:noFill/>
                </a:ln>
                <a:solidFill>
                  <a:prstClr val="black"/>
                </a:solidFill>
                <a:effectLst/>
                <a:uLnTx/>
                <a:uFillTx/>
                <a:hlinkClick r:id="rId9"/>
              </a:rPr>
              <a:t>https://www.amt-autoridade.pt/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dos Serviços de Águas e Resíduos </a:t>
            </a:r>
            <a:r>
              <a:rPr kumimoji="0" lang="pt-PT" sz="1400" b="1" i="0" u="none" strike="noStrike" kern="0" cap="none" spc="0" normalizeH="0" baseline="0" noProof="0" dirty="0">
                <a:ln>
                  <a:noFill/>
                </a:ln>
                <a:solidFill>
                  <a:prstClr val="black"/>
                </a:solidFill>
                <a:effectLst/>
                <a:uLnTx/>
                <a:uFillTx/>
                <a:hlinkClick r:id="rId10"/>
              </a:rPr>
              <a:t>https://www.ersar.pt/</a:t>
            </a:r>
            <a:r>
              <a:rPr kumimoji="0" lang="pt-PT" sz="1400" b="1"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400" b="1" i="0" u="none" strike="noStrike" kern="0" cap="none" spc="0" normalizeH="0" baseline="0" noProof="0" dirty="0">
                <a:ln>
                  <a:noFill/>
                </a:ln>
                <a:solidFill>
                  <a:prstClr val="black"/>
                </a:solidFill>
                <a:effectLst/>
                <a:uLnTx/>
                <a:uFillTx/>
              </a:rPr>
              <a:t>Entidade Reguladora da Saúde </a:t>
            </a:r>
            <a:r>
              <a:rPr kumimoji="0" lang="pt-PT" sz="1400" b="1" i="0" u="none" strike="noStrike" kern="0" cap="none" spc="0" normalizeH="0" baseline="0" noProof="0" dirty="0">
                <a:ln>
                  <a:noFill/>
                </a:ln>
                <a:solidFill>
                  <a:prstClr val="black"/>
                </a:solidFill>
                <a:effectLst/>
                <a:uLnTx/>
                <a:uFillTx/>
                <a:hlinkClick r:id="rId11"/>
              </a:rPr>
              <a:t>https://www.ers.pt/pt/</a:t>
            </a:r>
            <a:r>
              <a:rPr kumimoji="0" lang="pt-PT" sz="1400" b="1" i="0" u="none" strike="noStrike" kern="0" cap="none" spc="0" normalizeH="0" baseline="0" noProof="0" dirty="0">
                <a:ln>
                  <a:noFill/>
                </a:ln>
                <a:solidFill>
                  <a:prstClr val="black"/>
                </a:solidFill>
                <a:effectLst/>
                <a:uLnTx/>
                <a:uFillTx/>
              </a:rPr>
              <a:t> </a:t>
            </a:r>
            <a:endParaRPr kumimoji="0" lang="en-GB" sz="1400" b="1" i="0" u="none" strike="noStrike" kern="0" cap="none" spc="0" normalizeH="0" baseline="0" noProof="0" dirty="0">
              <a:ln>
                <a:noFill/>
              </a:ln>
              <a:solidFill>
                <a:prstClr val="black"/>
              </a:solidFill>
              <a:effectLst/>
              <a:uLnTx/>
              <a:uFillTx/>
            </a:endParaRPr>
          </a:p>
        </p:txBody>
      </p:sp>
      <p:sp>
        <p:nvSpPr>
          <p:cNvPr id="6" name="CaixaDeTexto 5">
            <a:extLst>
              <a:ext uri="{FF2B5EF4-FFF2-40B4-BE49-F238E27FC236}">
                <a16:creationId xmlns:a16="http://schemas.microsoft.com/office/drawing/2014/main" id="{02D58892-3A79-EA49-0302-EE997BBA2F97}"/>
              </a:ext>
            </a:extLst>
          </p:cNvPr>
          <p:cNvSpPr txBox="1"/>
          <p:nvPr/>
        </p:nvSpPr>
        <p:spPr>
          <a:xfrm>
            <a:off x="296779" y="5733408"/>
            <a:ext cx="8342441" cy="646331"/>
          </a:xfrm>
          <a:prstGeom prst="rect">
            <a:avLst/>
          </a:prstGeom>
          <a:noFill/>
        </p:spPr>
        <p:txBody>
          <a:bodyPr wrap="square">
            <a:spAutoFit/>
          </a:bodyPr>
          <a:lstStyle/>
          <a:p>
            <a:r>
              <a:rPr lang="pt-PT" dirty="0"/>
              <a:t> Esta lei-quadro não se aplica ao Banco de Portugal nem à Entidade Reguladora para a Comunicação Social, que se regem por legislação própria.</a:t>
            </a:r>
          </a:p>
        </p:txBody>
      </p:sp>
    </p:spTree>
    <p:extLst>
      <p:ext uri="{BB962C8B-B14F-4D97-AF65-F5344CB8AC3E}">
        <p14:creationId xmlns:p14="http://schemas.microsoft.com/office/powerpoint/2010/main" val="304171641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TotalTime>
  <Words>2256</Words>
  <Application>Microsoft Office PowerPoint</Application>
  <PresentationFormat>Apresentação no Ecrã (4:3)</PresentationFormat>
  <Paragraphs>178</Paragraphs>
  <Slides>19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19</vt:i4>
      </vt:variant>
    </vt:vector>
  </HeadingPairs>
  <TitlesOfParts>
    <vt:vector size="25"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32</cp:revision>
  <dcterms:created xsi:type="dcterms:W3CDTF">2023-01-18T11:25:04Z</dcterms:created>
  <dcterms:modified xsi:type="dcterms:W3CDTF">2026-04-11T09:37:32Z</dcterms:modified>
</cp:coreProperties>
</file>